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145708036" r:id="rId2"/>
    <p:sldId id="2145708038" r:id="rId3"/>
    <p:sldId id="2145707968" r:id="rId4"/>
    <p:sldId id="2145708040" r:id="rId5"/>
    <p:sldId id="2145708041" r:id="rId6"/>
    <p:sldId id="2145708044" r:id="rId7"/>
    <p:sldId id="2145708048" r:id="rId8"/>
    <p:sldId id="2145708047" r:id="rId9"/>
    <p:sldId id="2145708049" r:id="rId10"/>
    <p:sldId id="2145708050" r:id="rId11"/>
    <p:sldId id="2145707987" r:id="rId12"/>
    <p:sldId id="2145708051" r:id="rId13"/>
    <p:sldId id="2145708045" r:id="rId14"/>
    <p:sldId id="2145708052" r:id="rId15"/>
    <p:sldId id="2145708046" r:id="rId16"/>
    <p:sldId id="314" r:id="rId17"/>
    <p:sldId id="2145708042" r:id="rId18"/>
    <p:sldId id="2145708043" r:id="rId19"/>
    <p:sldId id="2145708019" r:id="rId20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0"/>
  </p:normalViewPr>
  <p:slideViewPr>
    <p:cSldViewPr snapToGrid="0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AC2D3-4AF3-564F-A152-1C622E98CCBE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EA665-E470-D749-90F2-7B46E9C8E2A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327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Curr Eye Res</a:t>
            </a:r>
            <a:r>
              <a:rPr lang="en-US" altLang="zh-TW" b="0" i="0" dirty="0"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2022 Jun;47(6):813-823.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: 10.1080/02713683.2022.2039205.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149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總結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en-GB" altLang="zh-TW" sz="1200" dirty="0"/>
              <a:t>Complete</a:t>
            </a:r>
            <a:r>
              <a:rPr lang="zh-TW" altLang="en-US" sz="1200" dirty="0"/>
              <a:t>不僅含有保濕因子</a:t>
            </a:r>
            <a:r>
              <a:rPr lang="en-US" altLang="zh-TW" sz="1200" dirty="0"/>
              <a:t>PG</a:t>
            </a:r>
            <a:r>
              <a:rPr lang="zh-TW" altLang="en-US" sz="1200" dirty="0"/>
              <a:t>能補足水層，</a:t>
            </a:r>
            <a:r>
              <a:rPr lang="en-US" altLang="zh-TW" sz="1200" dirty="0"/>
              <a:t>HP-Guar</a:t>
            </a:r>
            <a:r>
              <a:rPr lang="zh-TW" altLang="en-US" sz="1200" dirty="0"/>
              <a:t>還有增厚黏液層穩定淚膜結構的功能，最重要的是奈米油滴能更有效地填補</a:t>
            </a:r>
            <a:r>
              <a:rPr lang="en-US" altLang="zh-TW" sz="1200" dirty="0"/>
              <a:t>Lipid</a:t>
            </a:r>
            <a:r>
              <a:rPr lang="zh-TW" altLang="en-US" sz="1200" dirty="0"/>
              <a:t> </a:t>
            </a:r>
            <a:r>
              <a:rPr lang="en-US" altLang="zh-TW" sz="1200" dirty="0"/>
              <a:t>layer</a:t>
            </a:r>
          </a:p>
          <a:p>
            <a:pPr marL="228600" indent="-228600">
              <a:buAutoNum type="arabicPeriod"/>
            </a:pPr>
            <a:r>
              <a:rPr lang="zh-TW" altLang="en-US" sz="1200" dirty="0"/>
              <a:t>針對淚膜的</a:t>
            </a:r>
            <a:r>
              <a:rPr lang="en-US" altLang="zh-TW" sz="1200" dirty="0"/>
              <a:t>3</a:t>
            </a:r>
            <a:r>
              <a:rPr lang="zh-TW" altLang="en-US" sz="1200" dirty="0"/>
              <a:t>層都有實質功效，並提供長達</a:t>
            </a:r>
            <a:r>
              <a:rPr lang="en-US" altLang="zh-TW" sz="1200" dirty="0"/>
              <a:t>8</a:t>
            </a:r>
            <a:r>
              <a:rPr lang="zh-TW" altLang="en-US" sz="1200" dirty="0"/>
              <a:t>小時的保濕潤滑效果</a:t>
            </a:r>
            <a:endParaRPr lang="en-US" altLang="zh-TW" sz="1200" dirty="0"/>
          </a:p>
          <a:p>
            <a:pPr marL="228600" indent="-228600">
              <a:buAutoNum type="arabicPeriod"/>
            </a:pPr>
            <a:r>
              <a:rPr lang="en-GB" altLang="zh-TW" sz="1200" dirty="0"/>
              <a:t>Complete</a:t>
            </a:r>
            <a:r>
              <a:rPr lang="zh-TW" altLang="en-US" sz="1200" dirty="0"/>
              <a:t>適用於所有類型的</a:t>
            </a:r>
            <a:r>
              <a:rPr lang="en-US" altLang="zh-TW" sz="1200" dirty="0"/>
              <a:t>DED</a:t>
            </a:r>
            <a:r>
              <a:rPr lang="zh-TW" altLang="en-US" sz="1200" dirty="0"/>
              <a:t>患者</a:t>
            </a:r>
            <a:endParaRPr lang="en-GB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6515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Ann Med</a:t>
            </a:r>
            <a:r>
              <a:rPr lang="en-US" altLang="zh-TW" b="0" i="0" dirty="0"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2023 Dec;55(1):241-252.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: 10.1080/07853890.2022.2157477.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0270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Ann Med</a:t>
            </a:r>
            <a:r>
              <a:rPr lang="en-US" altLang="zh-TW" b="0" i="0" dirty="0"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2023 Dec;55(1):241-252.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: 10.1080/07853890.2022.2157477.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14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Gotham Bold" pitchFamily="2" charset="0"/>
              </a:rPr>
              <a:t>Mucins in the aqueous layer also act as surfactants to diffuse lipids over the aqueous layer, preventing excessive evaporation of the tear ﬂuid.</a:t>
            </a:r>
          </a:p>
        </p:txBody>
      </p:sp>
    </p:spTree>
    <p:extLst>
      <p:ext uri="{BB962C8B-B14F-4D97-AF65-F5344CB8AC3E}">
        <p14:creationId xmlns:p14="http://schemas.microsoft.com/office/powerpoint/2010/main" val="147828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337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成分內含有</a:t>
            </a:r>
            <a:r>
              <a:rPr lang="en-US" altLang="zh-TW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Phospholipid</a:t>
            </a:r>
            <a:r>
              <a:rPr lang="zh-TW" altLang="en-US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作為界面活性劑，包覆住礦物油，形成水包油的結構，讓油滴能緊密貼附在水層之上，同時奈米大小的油滴有助於滲透到</a:t>
            </a:r>
            <a:r>
              <a:rPr lang="en-US" altLang="zh-TW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Lipid</a:t>
            </a:r>
            <a:r>
              <a:rPr lang="zh-TW" altLang="en-US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 </a:t>
            </a:r>
            <a:r>
              <a:rPr lang="en-US" altLang="zh-TW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layer</a:t>
            </a:r>
            <a:r>
              <a:rPr lang="zh-TW" altLang="en-US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的微小空隙中做填補。</a:t>
            </a:r>
            <a:endParaRPr lang="en-US" altLang="zh-TW" sz="1200" b="0" dirty="0">
              <a:solidFill>
                <a:schemeClr val="accent1">
                  <a:lumMod val="75000"/>
                </a:schemeClr>
              </a:solidFill>
              <a:latin typeface="Gotham Bold" pitchFamily="2" charset="0"/>
              <a:cs typeface="Gotham Bold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>
                <a:solidFill>
                  <a:schemeClr val="accent1">
                    <a:lumMod val="75000"/>
                  </a:schemeClr>
                </a:solidFill>
                <a:latin typeface="Gotham Bold" pitchFamily="2" charset="0"/>
                <a:cs typeface="Gotham Bold" pitchFamily="2" charset="0"/>
              </a:rPr>
              <a:t>Anionic polar phospholipids in lubricant drops act as surfactants and provide a stable interface between neutral nonpolar lipids and the aqueous layer thereby replenishing and stabilizing the lipid layer, improving lipid layer thickness, and meibomian gland functionality.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PG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作為保濕因子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(demulcent)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，填補水層</a:t>
            </a:r>
            <a:endParaRPr lang="en-US" altLang="zh-TW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HP-Guar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與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borate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形成凝膠狀聚合網鏈結的排列後可以更加全面的將保濕因子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PG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包覆其中，覆蓋在黏液層上，延長在眼表的停留時間</a:t>
            </a:r>
            <a:endParaRPr lang="en-US" altLang="zh-TW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此外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HP Guar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本身有增厚黏液層的效果</a:t>
            </a:r>
            <a:endParaRPr lang="en-US" altLang="zh-TW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補充藥物的釋放機轉 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Drug 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Discov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 Today</a:t>
            </a:r>
            <a:r>
              <a:rPr lang="en-US" altLang="zh-TW" b="0" i="0" dirty="0">
                <a:solidFill>
                  <a:srgbClr val="0071BC"/>
                </a:solidFill>
                <a:effectLst/>
                <a:latin typeface="BlinkMacSystemFont"/>
              </a:rPr>
              <a:t>. 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2013 Mar;18(5-6):290-7. </a:t>
            </a:r>
            <a:r>
              <a:rPr lang="en-US" altLang="zh-TW" b="0" i="0" dirty="0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US" altLang="zh-TW" b="0" i="0" dirty="0" err="1">
                <a:solidFill>
                  <a:srgbClr val="5B616B"/>
                </a:solidFill>
                <a:effectLst/>
                <a:latin typeface="BlinkMacSystemFont"/>
              </a:rPr>
              <a:t>doi</a:t>
            </a:r>
            <a:r>
              <a:rPr lang="en-US" altLang="zh-TW" b="0" i="0" dirty="0">
                <a:solidFill>
                  <a:srgbClr val="5B616B"/>
                </a:solidFill>
                <a:effectLst/>
                <a:latin typeface="BlinkMacSystemFont"/>
              </a:rPr>
              <a:t>: 10.1016/j.drudis.2012.10.005.</a:t>
            </a:r>
            <a:endParaRPr lang="en-US" altLang="zh-TW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2325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 increased  concentration  of  HPG  (compared  with Systane® Balance)  in  this  PG-HPG  </a:t>
            </a:r>
            <a:r>
              <a:rPr lang="en-US" altLang="zh-TW" dirty="0" err="1"/>
              <a:t>nanoemulsion</a:t>
            </a:r>
            <a:r>
              <a:rPr lang="en-US" altLang="zh-TW" dirty="0"/>
              <a:t>  allows better cross linking with borate ions, improving the retention of the lubricant (PG) within the aqueous/mucin layer and moisture content of the deficient aqueous tear film.</a:t>
            </a:r>
          </a:p>
          <a:p>
            <a:endParaRPr lang="en-US" altLang="zh-TW" dirty="0"/>
          </a:p>
          <a:p>
            <a:r>
              <a:rPr lang="en-US" altLang="zh-TW" dirty="0"/>
              <a:t>The smaller nano-sized lipid droplets also optimize the lipid surface coverage and make the emulsion formulation less  opaque  (</a:t>
            </a:r>
            <a:r>
              <a:rPr lang="en-US" altLang="zh-TW" dirty="0" err="1"/>
              <a:t>ie</a:t>
            </a:r>
            <a:r>
              <a:rPr lang="en-US" altLang="zh-TW" dirty="0"/>
              <a:t>,  translucent),  improving  ocular  surface coverage and minimizing blurring, helping to provide the instant  (at  0  hour)  and  sustained  symptom  relief  over  an </a:t>
            </a:r>
          </a:p>
          <a:p>
            <a:r>
              <a:rPr lang="en-US" altLang="zh-TW" dirty="0"/>
              <a:t>8-hour  period.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958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60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92268F"/>
                </a:solidFill>
                <a:latin typeface="Gotham Bold"/>
              </a:rPr>
              <a:t>To improve patient’s ocular comfort </a:t>
            </a:r>
            <a:r>
              <a:rPr lang="en-US" altLang="zh-TW" sz="1200" b="1" dirty="0">
                <a:solidFill>
                  <a:srgbClr val="92268F"/>
                </a:solidFill>
                <a:latin typeface="Aptos" panose="020B0004020202020204" pitchFamily="34" charset="0"/>
              </a:rPr>
              <a:t>(Soothing Sensation Scores) </a:t>
            </a:r>
            <a:endParaRPr lang="zh-TW" altLang="en-US" sz="1200" dirty="0">
              <a:latin typeface="Aptos" panose="020B00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999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024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整體來看，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14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天後就很明顯提升了</a:t>
            </a:r>
            <a:r>
              <a:rPr lang="en-US" altLang="zh-TW" sz="1800" b="0" i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TFBUT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 u="none" strike="noStrike" baseline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細看</a:t>
            </a:r>
            <a:r>
              <a:rPr lang="en-US" altLang="zh-TW" sz="1800" b="0" i="0" u="none" strike="noStrike" baseline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TW" altLang="en-US" sz="1800" b="0" i="0" u="none" strike="noStrike" baseline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種</a:t>
            </a:r>
            <a:r>
              <a:rPr lang="en-US" altLang="zh-TW" sz="1800" b="0" i="0" u="none" strike="noStrike" baseline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type</a:t>
            </a:r>
            <a:r>
              <a:rPr lang="zh-TW" altLang="en-US" sz="1800" b="0" i="0" u="none" strike="noStrike" baseline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14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天後也都明顯提升了</a:t>
            </a:r>
            <a:r>
              <a:rPr lang="en-US" altLang="zh-TW" sz="1800" b="0" i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TFBUT</a:t>
            </a:r>
            <a:r>
              <a:rPr lang="zh-TW" altLang="en-US" sz="1800" b="0" i="0" dirty="0">
                <a:solidFill>
                  <a:srgbClr val="1C1C1C"/>
                </a:solidFill>
                <a:effectLst/>
                <a:latin typeface="Open Sans" panose="020B0606030504020204" pitchFamily="34" charset="0"/>
              </a:rPr>
              <a:t>，尤其是缺油型真的改善許多</a:t>
            </a:r>
            <a:endParaRPr lang="en-US" altLang="zh-TW" sz="1800" b="0" i="0" dirty="0">
              <a:solidFill>
                <a:srgbClr val="1C1C1C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9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75D9-8544-EB61-67E7-39E567D8E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0D2AC-FCEF-5699-CDF6-E4D0A7C77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B0CC2-CB57-7547-FCF4-12C1ADF2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EF719-052F-1E6D-FE54-8B3767E2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D70A-85B1-BC90-0294-5EAAE49B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3735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63A9-7E1E-433B-690E-CEBCD794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15F8E-FF96-153D-A7EE-87314D3A5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B93C-A8A0-40D4-74B0-98E1AFB6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1CD5C-DB69-AE3F-A097-79D121D9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937B6-D92F-2C2C-17DA-2835DC9B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3388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136EA-F134-F933-30F1-580736B6B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FC2A9-9F9F-97D0-896C-3EA52FB2C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7EF8D-0E53-40FA-C282-1CEB90CD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7C17E-C817-BA0E-07DD-5BF12490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6B12-5852-BA1F-962A-9C34B77D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965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CE70-3EB0-4C65-49A5-FE7020F0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54C3D-A670-E85C-60CB-29F9836D0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7CDE3-5F9A-72FA-5573-FE072650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CC401-54C6-1129-207D-2F7B3E48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CD9F8-9126-0AB0-F6A6-105A1236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3296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1B08-A4D8-A4A6-7FB5-9FB5055D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9B6AC-C30F-17AB-1568-83DDD56D6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0131-63CB-9042-2B51-FD8AA981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01E6-AD00-ED2C-117A-F34199F4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ABE60-A874-0931-80B7-25F245C1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4163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9FFD-32AF-F682-F15F-6EEA634B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383B-5E95-51F8-376D-BEEFAB4C6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C3EEF-150B-8728-5D7F-63D126996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C3AD9-6311-8BE6-556A-6664296C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CF7F7-0882-5F84-F616-36EFC76F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5407D-6159-EA2E-F4EB-72A1B703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505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C4285-FF28-380F-409F-AE6E6A04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A7A4B-D9EE-8F5F-443E-2372DDD8B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045FA-7CC9-C8DF-958D-5D1C5AE6C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ADB19-9A19-5247-43ED-801B48A5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16DA5-E59B-075F-36E0-D3D62A631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2F1E7-7D26-9236-6ABA-64F4B4B8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2952E-ADDF-5D38-28BF-1D03F991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ADA07-A35D-AC92-0B53-D31EE2F3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42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F1AF-03BF-2BA9-0106-B1739CD4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058AB-FC72-18B0-1E06-5564BB6F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8BF8C-CC61-AABC-F167-21FD47C9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F560B-604D-C574-4F1D-FA0822F6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6766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84A75-DAF2-03B4-1721-71132FED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30BC2-5FCA-97C3-5D33-780964DF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1BC04-E980-5CCF-9A64-F1FE91E9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6947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0440-6A57-A9ED-230D-AFCC7413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2C78-5E3B-9FEB-0341-1A9144AC8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BF94C-32B8-E2F6-032C-08FF8CC3E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66D8A-25AF-98AA-C54F-6A33630AD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E25B7-3D95-CB8D-6AA5-FBBBA13A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4AA8B-E75B-76CE-4C04-2615451B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14812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D426-7A60-3D69-EAF0-F60655F1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862F6-566B-B9A4-C9DD-004A38DCE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5ADDE-0688-CA5D-4B54-B72EBE74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23FEA-3F97-AFE7-A47A-2BA0C7D9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8653D-ACF6-9326-819A-511FCAA1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C9587-3A40-5D77-3E56-26AB5AE7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6610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BD0A8-F36E-B6D9-BFB7-E48F11BC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ED1F5-6523-E853-BBDA-529AD11C1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EBE24-786F-EBDD-EF58-DAA8157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54AA53-B607-8A41-9FAE-08448FB961A5}" type="datetimeFigureOut">
              <a:rPr lang="en-TW" smtClean="0"/>
              <a:t>2025/2/13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8A00A-73F3-E376-9036-06B8407ED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88E6-36A8-72AC-E10D-EDC1EB8A9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51023D-7784-2841-8490-49850E6043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6127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6.emf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41F62F7D-DD7F-9894-1499-0A8B56B56B11}"/>
              </a:ext>
            </a:extLst>
          </p:cNvPr>
          <p:cNvSpPr txBox="1"/>
          <p:nvPr/>
        </p:nvSpPr>
        <p:spPr>
          <a:xfrm>
            <a:off x="1634721" y="6334780"/>
            <a:ext cx="10555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Curr Eye Res. 2022 Jun;47(6):813-823. doi:10.1080/02713683.2022.2039205.</a:t>
            </a:r>
          </a:p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Br J </a:t>
            </a:r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2016;100:300–306. doi:10.1136/bjophthalmol-2015-307415.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D8D5A1B-21C5-6A4A-B8CE-BDD97F87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ptos" panose="020B0004020202020204" pitchFamily="34" charset="0"/>
              </a:rPr>
              <a:t>瞼板腺功能障礙的治療方式 </a:t>
            </a:r>
            <a:r>
              <a:rPr lang="en-US" altLang="zh-TW" dirty="0">
                <a:latin typeface="Aptos" panose="020B0004020202020204" pitchFamily="34" charset="0"/>
              </a:rPr>
              <a:t>– </a:t>
            </a:r>
            <a:r>
              <a:rPr lang="zh-TW" altLang="en-US" b="1" dirty="0">
                <a:latin typeface="Aptos" panose="020B0004020202020204" pitchFamily="34" charset="0"/>
              </a:rPr>
              <a:t>補充脂質層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A4CD01-174E-12AB-8503-81524C8AA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9" y="1334150"/>
            <a:ext cx="6766635" cy="5036982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DFB74128-E4DE-0A2A-A735-E6D0EDD1B738}"/>
              </a:ext>
            </a:extLst>
          </p:cNvPr>
          <p:cNvSpPr/>
          <p:nvPr/>
        </p:nvSpPr>
        <p:spPr>
          <a:xfrm>
            <a:off x="5591944" y="2636912"/>
            <a:ext cx="1512168" cy="6480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ptos" panose="020B00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EDB99E-D022-7A47-F540-5F1FA17E4768}"/>
              </a:ext>
            </a:extLst>
          </p:cNvPr>
          <p:cNvSpPr txBox="1"/>
          <p:nvPr/>
        </p:nvSpPr>
        <p:spPr>
          <a:xfrm>
            <a:off x="7464152" y="1959815"/>
            <a:ext cx="4392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Lipid-based eye drops </a:t>
            </a:r>
            <a:r>
              <a:rPr lang="zh-TW" altLang="en-US" sz="2000" dirty="0">
                <a:latin typeface="Aptos" panose="020B0004020202020204" pitchFamily="34" charset="0"/>
              </a:rPr>
              <a:t>are demonstrated to decrease tear film osmolarity and improve tear film stability more effectively than water-based eye drops </a:t>
            </a:r>
            <a:r>
              <a:rPr lang="en-US" altLang="zh-TW" sz="2000" dirty="0">
                <a:latin typeface="Aptos" panose="020B0004020202020204" pitchFamily="34" charset="0"/>
              </a:rPr>
              <a:t>in</a:t>
            </a:r>
            <a:r>
              <a:rPr lang="zh-TW" altLang="en-US" sz="2000" dirty="0">
                <a:latin typeface="Aptos" panose="020B0004020202020204" pitchFamily="34" charset="0"/>
              </a:rPr>
              <a:t> patients with mild to moderate EDE</a:t>
            </a:r>
            <a:r>
              <a:rPr lang="en-US" altLang="zh-TW" sz="2000" dirty="0">
                <a:latin typeface="Aptos" panose="020B0004020202020204" pitchFamily="34" charset="0"/>
              </a:rPr>
              <a:t>.</a:t>
            </a:r>
          </a:p>
          <a:p>
            <a:endParaRPr lang="en-US" altLang="zh-TW" sz="2000" dirty="0">
              <a:latin typeface="Aptos" panose="020B0004020202020204" pitchFamily="34" charset="0"/>
            </a:endParaRPr>
          </a:p>
          <a:p>
            <a:r>
              <a:rPr lang="en-US" altLang="zh-TW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Oil-in-water emulsions </a:t>
            </a:r>
            <a:r>
              <a:rPr lang="en-US" altLang="zh-TW" sz="2000" dirty="0">
                <a:latin typeface="Aptos" panose="020B0004020202020204" pitchFamily="34" charset="0"/>
              </a:rPr>
              <a:t>reduce the signs and symptoms of all types of dry eye, but are particularly recommended for lipid-deficient dry eye patients.</a:t>
            </a:r>
            <a:endParaRPr lang="zh-TW" altLang="en-US" sz="20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B3DB3E-1097-E9B7-D132-ACB90F80E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87" y="836712"/>
            <a:ext cx="3766397" cy="487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16873FE1-1B35-32C5-0619-D71AB5A3FB63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7503953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Efficacy and Safety of Phospholipid </a:t>
            </a:r>
            <a:r>
              <a:rPr lang="en-US" sz="2000" b="1" dirty="0" err="1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Nanoemulsion</a:t>
            </a: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-Based Ocular Lubricant for the Management of Various Subtypes of DED</a:t>
            </a:r>
          </a:p>
        </p:txBody>
      </p:sp>
      <p:pic>
        <p:nvPicPr>
          <p:cNvPr id="16" name="Bild 16">
            <a:extLst>
              <a:ext uri="{FF2B5EF4-FFF2-40B4-BE49-F238E27FC236}">
                <a16:creationId xmlns:a16="http://schemas.microsoft.com/office/drawing/2014/main" id="{ADF74545-F44A-08DE-EE76-DF6B3F6EA4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3" y="3910140"/>
            <a:ext cx="471221" cy="497400"/>
          </a:xfrm>
          <a:prstGeom prst="rect">
            <a:avLst/>
          </a:prstGeom>
        </p:spPr>
      </p:pic>
      <p:pic>
        <p:nvPicPr>
          <p:cNvPr id="17" name="Bild 17">
            <a:extLst>
              <a:ext uri="{FF2B5EF4-FFF2-40B4-BE49-F238E27FC236}">
                <a16:creationId xmlns:a16="http://schemas.microsoft.com/office/drawing/2014/main" id="{B51D3029-284E-18B5-E28E-A2DC2019DB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2" y="2035576"/>
            <a:ext cx="767915" cy="541031"/>
          </a:xfrm>
          <a:prstGeom prst="rect">
            <a:avLst/>
          </a:prstGeom>
        </p:spPr>
      </p:pic>
      <p:pic>
        <p:nvPicPr>
          <p:cNvPr id="18" name="Bild 18">
            <a:extLst>
              <a:ext uri="{FF2B5EF4-FFF2-40B4-BE49-F238E27FC236}">
                <a16:creationId xmlns:a16="http://schemas.microsoft.com/office/drawing/2014/main" id="{84986D25-CC94-E77B-60F3-0851D4877E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2" y="2970588"/>
            <a:ext cx="514853" cy="514853"/>
          </a:xfrm>
          <a:prstGeom prst="rect">
            <a:avLst/>
          </a:prstGeom>
        </p:spPr>
      </p:pic>
      <p:pic>
        <p:nvPicPr>
          <p:cNvPr id="19" name="Bild 19">
            <a:extLst>
              <a:ext uri="{FF2B5EF4-FFF2-40B4-BE49-F238E27FC236}">
                <a16:creationId xmlns:a16="http://schemas.microsoft.com/office/drawing/2014/main" id="{763EE518-AECC-D0C1-58CD-E58C64B491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8" y="4919613"/>
            <a:ext cx="549758" cy="471221"/>
          </a:xfrm>
          <a:prstGeom prst="rect">
            <a:avLst/>
          </a:prstGeom>
        </p:spPr>
      </p:pic>
      <p:pic>
        <p:nvPicPr>
          <p:cNvPr id="20" name="Bild 20">
            <a:extLst>
              <a:ext uri="{FF2B5EF4-FFF2-40B4-BE49-F238E27FC236}">
                <a16:creationId xmlns:a16="http://schemas.microsoft.com/office/drawing/2014/main" id="{67DBC73A-AFC7-F7D4-A74A-7A5FEF2E26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6" y="1134419"/>
            <a:ext cx="410137" cy="51485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82621D-22AF-02FD-C71F-72E0EA28B4DE}"/>
              </a:ext>
            </a:extLst>
          </p:cNvPr>
          <p:cNvSpPr txBox="1"/>
          <p:nvPr/>
        </p:nvSpPr>
        <p:spPr>
          <a:xfrm>
            <a:off x="1307367" y="1020476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To evaluate the clinical efficacy and safety of propylene PG-HPG-based </a:t>
            </a:r>
            <a:r>
              <a:rPr lang="en-US" altLang="zh-TW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nanoemulsion</a:t>
            </a:r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 (Systane® Complete) lubricant eye drops in participants with dry eye disease (DED)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FA80496-B3DF-84CC-AC15-13A6D57B2137}"/>
              </a:ext>
            </a:extLst>
          </p:cNvPr>
          <p:cNvSpPr txBox="1"/>
          <p:nvPr/>
        </p:nvSpPr>
        <p:spPr>
          <a:xfrm>
            <a:off x="1307367" y="2136813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134 adult participants with DED –divided into 3 subtypes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D89DAA2-3CC5-3C97-2039-9AD9743E7565}"/>
              </a:ext>
            </a:extLst>
          </p:cNvPr>
          <p:cNvSpPr txBox="1"/>
          <p:nvPr/>
        </p:nvSpPr>
        <p:spPr>
          <a:xfrm>
            <a:off x="1307367" y="2935626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Instilled 1 drop to each eye twice a day for 28 days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Visited at Day 1 , Day 14 , Day 28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530B2C-C64D-07F6-293B-027B739B7C8B}"/>
              </a:ext>
            </a:extLst>
          </p:cNvPr>
          <p:cNvSpPr txBox="1"/>
          <p:nvPr/>
        </p:nvSpPr>
        <p:spPr>
          <a:xfrm>
            <a:off x="1307367" y="3989563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Systane Complete ( PG – HPG based </a:t>
            </a:r>
            <a:r>
              <a:rPr lang="en-US" altLang="zh-TW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nanoemulsion</a:t>
            </a:r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91CCC4-221A-9D27-DFCE-98CE57AE235F}"/>
              </a:ext>
            </a:extLst>
          </p:cNvPr>
          <p:cNvSpPr txBox="1"/>
          <p:nvPr/>
        </p:nvSpPr>
        <p:spPr>
          <a:xfrm>
            <a:off x="1311807" y="4989555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1C1C1C"/>
                </a:solidFill>
                <a:latin typeface="Aptos" panose="020B0004020202020204" pitchFamily="34" charset="0"/>
              </a:rPr>
              <a:t>Tear film break-up time (TFBUT), ocular discomfort VAS score</a:t>
            </a:r>
            <a:endParaRPr lang="zh-TW" altLang="en-US" sz="1600" dirty="0">
              <a:latin typeface="Aptos" panose="020B0004020202020204" pitchFamily="34" charset="0"/>
            </a:endParaRPr>
          </a:p>
        </p:txBody>
      </p:sp>
      <p:pic>
        <p:nvPicPr>
          <p:cNvPr id="26" name="Picture 61">
            <a:extLst>
              <a:ext uri="{FF2B5EF4-FFF2-40B4-BE49-F238E27FC236}">
                <a16:creationId xmlns:a16="http://schemas.microsoft.com/office/drawing/2014/main" id="{AEE45B37-C9EC-A6A5-1953-FC5AC6441D7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6014" y="237789"/>
            <a:ext cx="1042606" cy="45604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7542D61-261B-FBCB-BB69-972757D4ADCF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Clinical Ophthalmology 2020:14 2561–2570. doi:10.2147/OPTH.S261318.</a:t>
            </a:r>
          </a:p>
        </p:txBody>
      </p:sp>
    </p:spTree>
    <p:extLst>
      <p:ext uri="{BB962C8B-B14F-4D97-AF65-F5344CB8AC3E}">
        <p14:creationId xmlns:p14="http://schemas.microsoft.com/office/powerpoint/2010/main" val="101478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1">
            <a:extLst>
              <a:ext uri="{FF2B5EF4-FFF2-40B4-BE49-F238E27FC236}">
                <a16:creationId xmlns:a16="http://schemas.microsoft.com/office/drawing/2014/main" id="{AC5D3D79-D1F1-37EF-1F47-318F125C8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3192" y="238621"/>
            <a:ext cx="1042334" cy="455929"/>
          </a:xfrm>
          <a:prstGeom prst="rect">
            <a:avLst/>
          </a:prstGeom>
        </p:spPr>
      </p:pic>
      <p:sp>
        <p:nvSpPr>
          <p:cNvPr id="3" name="pole tekstowe 1">
            <a:extLst>
              <a:ext uri="{FF2B5EF4-FFF2-40B4-BE49-F238E27FC236}">
                <a16:creationId xmlns:a16="http://schemas.microsoft.com/office/drawing/2014/main" id="{B9341329-495F-F86D-2821-2A209A6A5E3C}"/>
              </a:ext>
            </a:extLst>
          </p:cNvPr>
          <p:cNvSpPr txBox="1"/>
          <p:nvPr/>
        </p:nvSpPr>
        <p:spPr>
          <a:xfrm>
            <a:off x="1651031" y="6306435"/>
            <a:ext cx="10181625" cy="2461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defRPr/>
            </a:pPr>
            <a:r>
              <a:rPr lang="en-GB" sz="8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References:</a:t>
            </a:r>
            <a:r>
              <a:rPr lang="en-US" altLang="zh-TW" sz="8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Efficacy and Safety of Phospholipid </a:t>
            </a:r>
            <a:r>
              <a:rPr lang="en-US" altLang="zh-TW" sz="800" b="1" dirty="0" err="1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Nanoemulsion</a:t>
            </a:r>
            <a:r>
              <a:rPr lang="en-US" altLang="zh-TW" sz="800" b="1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-Based Ocular Lubricant for the Management of Various Subtypes of Dry Eye Disease</a:t>
            </a:r>
          </a:p>
          <a:p>
            <a:pPr>
              <a:defRPr/>
            </a:pPr>
            <a:endParaRPr lang="en-GB" sz="800" dirty="0">
              <a:solidFill>
                <a:schemeClr val="bg2">
                  <a:lumMod val="50000"/>
                </a:schemeClr>
              </a:solidFill>
              <a:latin typeface="Aptos" panose="020B00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08953A2-F939-4469-F951-4ACEE40B3286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7575961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999" b="1" dirty="0">
                <a:solidFill>
                  <a:srgbClr val="92268F"/>
                </a:solidFill>
                <a:latin typeface="Aptos" panose="020B0004020202020204" pitchFamily="34" charset="0"/>
              </a:rPr>
              <a:t>To return the ocular surface and tear film to the normal state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0F67DDD-F671-2717-B39B-8A5D0DAD74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564" y="1617687"/>
            <a:ext cx="5606853" cy="3550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A8B8ED-E524-F56D-1CB1-E299C540840E}"/>
              </a:ext>
            </a:extLst>
          </p:cNvPr>
          <p:cNvSpPr txBox="1"/>
          <p:nvPr/>
        </p:nvSpPr>
        <p:spPr>
          <a:xfrm>
            <a:off x="1343472" y="100220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ptos" panose="020B0004020202020204" pitchFamily="34" charset="0"/>
              </a:rPr>
              <a:t>14-Day Change in Tear Breakup Time</a:t>
            </a:r>
            <a:endParaRPr lang="zh-TW" altLang="en-US" b="1" dirty="0">
              <a:latin typeface="Aptos" panose="020B00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35B17C-4D3A-F84A-440A-1D19019E06ED}"/>
              </a:ext>
            </a:extLst>
          </p:cNvPr>
          <p:cNvSpPr txBox="1"/>
          <p:nvPr/>
        </p:nvSpPr>
        <p:spPr>
          <a:xfrm>
            <a:off x="6528048" y="1002204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ptos" panose="020B0004020202020204" pitchFamily="34" charset="0"/>
              </a:rPr>
              <a:t>14-Day Change in Ocular Discomfort VAS Score</a:t>
            </a:r>
            <a:endParaRPr lang="zh-TW" altLang="en-US" b="1" dirty="0">
              <a:latin typeface="Aptos" panose="020B0004020202020204" pitchFamily="34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1BA2171-9BA1-8EA0-E1D3-0B415DACA3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894" y="1617859"/>
            <a:ext cx="5430545" cy="3550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5F81A280-EC45-C343-6E87-E07B5542365C}"/>
              </a:ext>
            </a:extLst>
          </p:cNvPr>
          <p:cNvSpPr/>
          <p:nvPr/>
        </p:nvSpPr>
        <p:spPr>
          <a:xfrm rot="19164761">
            <a:off x="3071665" y="2647711"/>
            <a:ext cx="720080" cy="35952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DEF3E73B-505C-C0A3-EA9D-B69E32EA6083}"/>
              </a:ext>
            </a:extLst>
          </p:cNvPr>
          <p:cNvSpPr/>
          <p:nvPr/>
        </p:nvSpPr>
        <p:spPr>
          <a:xfrm rot="2018728">
            <a:off x="8943596" y="2599926"/>
            <a:ext cx="720080" cy="35952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31B61A0-5CAC-C3CC-722A-E0ACC9E68E91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Clinical Ophthalmology 2020:14 2561–2570. doi:10.2147/OPTH.S261318.</a:t>
            </a:r>
          </a:p>
        </p:txBody>
      </p:sp>
    </p:spTree>
    <p:extLst>
      <p:ext uri="{BB962C8B-B14F-4D97-AF65-F5344CB8AC3E}">
        <p14:creationId xmlns:p14="http://schemas.microsoft.com/office/powerpoint/2010/main" val="14983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88DB94-6304-D62D-C191-2876539664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567" y="862112"/>
            <a:ext cx="3668564" cy="487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16873FE1-1B35-32C5-0619-D71AB5A3FB63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7503953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Multi-symptom Relief with P</a:t>
            </a:r>
            <a:r>
              <a:rPr lang="en-US" altLang="zh-TW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G</a:t>
            </a: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-H</a:t>
            </a:r>
            <a:r>
              <a:rPr lang="en-US" altLang="zh-TW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P</a:t>
            </a: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-Guar </a:t>
            </a:r>
            <a:r>
              <a:rPr lang="en-US" sz="2000" b="1" dirty="0" err="1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Nanoemulsion</a:t>
            </a: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 Lubricant Eye</a:t>
            </a:r>
            <a:r>
              <a:rPr lang="zh-TW" alt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 </a:t>
            </a: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Drops in Subjects with D</a:t>
            </a:r>
            <a:r>
              <a:rPr lang="en-US" altLang="zh-TW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ED</a:t>
            </a:r>
            <a:r>
              <a:rPr lang="zh-TW" alt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 </a:t>
            </a:r>
            <a:r>
              <a:rPr lang="en-US" altLang="zh-TW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- Post-Marketing</a:t>
            </a:r>
            <a:endParaRPr lang="en-US" sz="2000" b="1" dirty="0">
              <a:solidFill>
                <a:srgbClr val="6E2A8E"/>
              </a:solidFill>
              <a:latin typeface="Aptos" panose="020B0004020202020204" pitchFamily="34" charset="0"/>
              <a:cs typeface="Gotham Bold" pitchFamily="2" charset="0"/>
            </a:endParaRPr>
          </a:p>
        </p:txBody>
      </p:sp>
      <p:pic>
        <p:nvPicPr>
          <p:cNvPr id="16" name="Bild 16">
            <a:extLst>
              <a:ext uri="{FF2B5EF4-FFF2-40B4-BE49-F238E27FC236}">
                <a16:creationId xmlns:a16="http://schemas.microsoft.com/office/drawing/2014/main" id="{ADF74545-F44A-08DE-EE76-DF6B3F6EA4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3" y="3910140"/>
            <a:ext cx="471221" cy="497400"/>
          </a:xfrm>
          <a:prstGeom prst="rect">
            <a:avLst/>
          </a:prstGeom>
        </p:spPr>
      </p:pic>
      <p:pic>
        <p:nvPicPr>
          <p:cNvPr id="17" name="Bild 17">
            <a:extLst>
              <a:ext uri="{FF2B5EF4-FFF2-40B4-BE49-F238E27FC236}">
                <a16:creationId xmlns:a16="http://schemas.microsoft.com/office/drawing/2014/main" id="{B51D3029-284E-18B5-E28E-A2DC2019DB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2" y="2035576"/>
            <a:ext cx="767915" cy="541031"/>
          </a:xfrm>
          <a:prstGeom prst="rect">
            <a:avLst/>
          </a:prstGeom>
        </p:spPr>
      </p:pic>
      <p:pic>
        <p:nvPicPr>
          <p:cNvPr id="18" name="Bild 18">
            <a:extLst>
              <a:ext uri="{FF2B5EF4-FFF2-40B4-BE49-F238E27FC236}">
                <a16:creationId xmlns:a16="http://schemas.microsoft.com/office/drawing/2014/main" id="{84986D25-CC94-E77B-60F3-0851D4877E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2" y="2970588"/>
            <a:ext cx="514853" cy="514853"/>
          </a:xfrm>
          <a:prstGeom prst="rect">
            <a:avLst/>
          </a:prstGeom>
        </p:spPr>
      </p:pic>
      <p:pic>
        <p:nvPicPr>
          <p:cNvPr id="19" name="Bild 19">
            <a:extLst>
              <a:ext uri="{FF2B5EF4-FFF2-40B4-BE49-F238E27FC236}">
                <a16:creationId xmlns:a16="http://schemas.microsoft.com/office/drawing/2014/main" id="{763EE518-AECC-D0C1-58CD-E58C64B491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8" y="4919613"/>
            <a:ext cx="549758" cy="471221"/>
          </a:xfrm>
          <a:prstGeom prst="rect">
            <a:avLst/>
          </a:prstGeom>
        </p:spPr>
      </p:pic>
      <p:pic>
        <p:nvPicPr>
          <p:cNvPr id="20" name="Bild 20">
            <a:extLst>
              <a:ext uri="{FF2B5EF4-FFF2-40B4-BE49-F238E27FC236}">
                <a16:creationId xmlns:a16="http://schemas.microsoft.com/office/drawing/2014/main" id="{67DBC73A-AFC7-F7D4-A74A-7A5FEF2E26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6" y="1134419"/>
            <a:ext cx="410137" cy="51485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82621D-22AF-02FD-C71F-72E0EA28B4DE}"/>
              </a:ext>
            </a:extLst>
          </p:cNvPr>
          <p:cNvSpPr txBox="1"/>
          <p:nvPr/>
        </p:nvSpPr>
        <p:spPr>
          <a:xfrm>
            <a:off x="1307367" y="1020476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To evaluate the  multi-symptom relief (sore, watery, stinging, burning, and tired eyes) of dry eyes with the use of PG-HPG </a:t>
            </a:r>
            <a:r>
              <a:rPr lang="en-US" altLang="zh-TW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nanoemulsion</a:t>
            </a:r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 lubricant eye drops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FA80496-B3DF-84CC-AC15-13A6D57B2137}"/>
              </a:ext>
            </a:extLst>
          </p:cNvPr>
          <p:cNvSpPr txBox="1"/>
          <p:nvPr/>
        </p:nvSpPr>
        <p:spPr>
          <a:xfrm>
            <a:off x="1307367" y="2136813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Of 119 adult  subjects enrolled, 95 completed the study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D89DAA2-3CC5-3C97-2039-9AD9743E7565}"/>
              </a:ext>
            </a:extLst>
          </p:cNvPr>
          <p:cNvSpPr txBox="1"/>
          <p:nvPr/>
        </p:nvSpPr>
        <p:spPr>
          <a:xfrm>
            <a:off x="1307367" y="2935626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First dose at day 0, self-administer one drop QID for 28 ± 2 days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Visited on Day 0 , phone call on Day 14 , f/u visit on Day 28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530B2C-C64D-07F6-293B-027B739B7C8B}"/>
              </a:ext>
            </a:extLst>
          </p:cNvPr>
          <p:cNvSpPr txBox="1"/>
          <p:nvPr/>
        </p:nvSpPr>
        <p:spPr>
          <a:xfrm>
            <a:off x="1307367" y="3989563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Systane Complete ( PG – HPG based </a:t>
            </a:r>
            <a:r>
              <a:rPr lang="en-US" altLang="zh-TW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nanoemulsion</a:t>
            </a:r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91CCC4-221A-9D27-DFCE-98CE57AE235F}"/>
              </a:ext>
            </a:extLst>
          </p:cNvPr>
          <p:cNvSpPr txBox="1"/>
          <p:nvPr/>
        </p:nvSpPr>
        <p:spPr>
          <a:xfrm>
            <a:off x="1311807" y="4989555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Evaluated by IDEEL-SB &amp; DEQ-5 scores at day 28</a:t>
            </a:r>
          </a:p>
        </p:txBody>
      </p:sp>
      <p:pic>
        <p:nvPicPr>
          <p:cNvPr id="26" name="Picture 61">
            <a:extLst>
              <a:ext uri="{FF2B5EF4-FFF2-40B4-BE49-F238E27FC236}">
                <a16:creationId xmlns:a16="http://schemas.microsoft.com/office/drawing/2014/main" id="{AEE45B37-C9EC-A6A5-1953-FC5AC6441D7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6014" y="237789"/>
            <a:ext cx="1042606" cy="45604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7542D61-261B-FBCB-BB69-972757D4ADCF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</a:t>
            </a:r>
            <a:r>
              <a:rPr lang="en-US" altLang="zh-TW" sz="1400" dirty="0" err="1">
                <a:latin typeface="Aptos" panose="020B0004020202020204" pitchFamily="34" charset="0"/>
              </a:rPr>
              <a:t>Ther</a:t>
            </a:r>
            <a:r>
              <a:rPr lang="en-US" altLang="zh-TW" sz="1400" dirty="0">
                <a:latin typeface="Aptos" panose="020B0004020202020204" pitchFamily="34" charset="0"/>
              </a:rPr>
              <a:t> (2024) 13:481–494. doi:10.1007/s40123-023-00853-3.</a:t>
            </a:r>
          </a:p>
        </p:txBody>
      </p:sp>
    </p:spTree>
    <p:extLst>
      <p:ext uri="{BB962C8B-B14F-4D97-AF65-F5344CB8AC3E}">
        <p14:creationId xmlns:p14="http://schemas.microsoft.com/office/powerpoint/2010/main" val="277201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321A2C9-7B5A-5F7B-5F42-1031C833D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3" y="1578924"/>
            <a:ext cx="5971589" cy="37001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91FB02-FEDD-96FC-7B9E-5FFEEB50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7" y="1367262"/>
            <a:ext cx="4267573" cy="37370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2B78642-53BE-B776-F7E8-2A07B1360A33}"/>
              </a:ext>
            </a:extLst>
          </p:cNvPr>
          <p:cNvSpPr txBox="1"/>
          <p:nvPr/>
        </p:nvSpPr>
        <p:spPr>
          <a:xfrm>
            <a:off x="732704" y="1002204"/>
            <a:ext cx="543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ptos" panose="020B0004020202020204" pitchFamily="34" charset="0"/>
              </a:rPr>
              <a:t>Changes in IDEEL-SB scores</a:t>
            </a:r>
            <a:r>
              <a:rPr lang="zh-TW" altLang="en-US" b="1" dirty="0">
                <a:latin typeface="Aptos" panose="020B0004020202020204" pitchFamily="34" charset="0"/>
              </a:rPr>
              <a:t> </a:t>
            </a:r>
            <a:r>
              <a:rPr lang="en-US" altLang="zh-TW" b="1" dirty="0">
                <a:latin typeface="Aptos" panose="020B0004020202020204" pitchFamily="34" charset="0"/>
              </a:rPr>
              <a:t>for dry eye symptoms</a:t>
            </a:r>
            <a:endParaRPr lang="zh-TW" altLang="en-US" b="1" dirty="0">
              <a:latin typeface="Aptos" panose="020B00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0CC309-5B6E-2C1B-8C11-757EE6AB7910}"/>
              </a:ext>
            </a:extLst>
          </p:cNvPr>
          <p:cNvSpPr txBox="1"/>
          <p:nvPr/>
        </p:nvSpPr>
        <p:spPr>
          <a:xfrm>
            <a:off x="6528048" y="1002204"/>
            <a:ext cx="543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Aptos" panose="020B0004020202020204" pitchFamily="34" charset="0"/>
              </a:rPr>
              <a:t>Change in DEQ-5 scores for watery eyes symptom</a:t>
            </a:r>
            <a:endParaRPr lang="zh-TW" altLang="en-US" b="1" dirty="0">
              <a:latin typeface="Aptos" panose="020B0004020202020204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BE2121D5-FB06-2E04-B3D5-299D0CC10196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9736201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999" b="1" dirty="0">
                <a:solidFill>
                  <a:srgbClr val="92268F"/>
                </a:solidFill>
                <a:latin typeface="Aptos" panose="020B0004020202020204" pitchFamily="34" charset="0"/>
              </a:rPr>
              <a:t>To improve symptoms of aching/sore, burning/stinging, tired eyes, or watery eyes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C369D4-A0CB-944F-FA2B-AC317828D1FB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</a:t>
            </a:r>
            <a:r>
              <a:rPr lang="en-US" altLang="zh-TW" sz="1400" dirty="0" err="1">
                <a:latin typeface="Aptos" panose="020B0004020202020204" pitchFamily="34" charset="0"/>
              </a:rPr>
              <a:t>Ther</a:t>
            </a:r>
            <a:r>
              <a:rPr lang="en-US" altLang="zh-TW" sz="1400" dirty="0">
                <a:latin typeface="Aptos" panose="020B0004020202020204" pitchFamily="34" charset="0"/>
              </a:rPr>
              <a:t> (2024) 13:481–494. doi:10.1007/s40123-023-00853-3.</a:t>
            </a:r>
          </a:p>
        </p:txBody>
      </p:sp>
    </p:spTree>
    <p:extLst>
      <p:ext uri="{BB962C8B-B14F-4D97-AF65-F5344CB8AC3E}">
        <p14:creationId xmlns:p14="http://schemas.microsoft.com/office/powerpoint/2010/main" val="334084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50C7D2-8E96-7A6E-E217-09DE199B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3" y="1340768"/>
            <a:ext cx="11113114" cy="3168352"/>
          </a:xfrm>
          <a:prstGeom prst="rect">
            <a:avLst/>
          </a:prstGeom>
        </p:spPr>
      </p:pic>
      <p:pic>
        <p:nvPicPr>
          <p:cNvPr id="4" name="Image 15">
            <a:extLst>
              <a:ext uri="{FF2B5EF4-FFF2-40B4-BE49-F238E27FC236}">
                <a16:creationId xmlns:a16="http://schemas.microsoft.com/office/drawing/2014/main" id="{81407A08-C81C-EC0C-7BC9-11100B0A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2544" y="3933056"/>
            <a:ext cx="316608" cy="439194"/>
          </a:xfrm>
          <a:prstGeom prst="rect">
            <a:avLst/>
          </a:prstGeom>
        </p:spPr>
      </p:pic>
      <p:pic>
        <p:nvPicPr>
          <p:cNvPr id="6" name="Image 15">
            <a:extLst>
              <a:ext uri="{FF2B5EF4-FFF2-40B4-BE49-F238E27FC236}">
                <a16:creationId xmlns:a16="http://schemas.microsoft.com/office/drawing/2014/main" id="{5FF29715-58EA-2875-9F36-B7CEA5B80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2544" y="2987783"/>
            <a:ext cx="316608" cy="4391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AE4FBF-F7EB-3DC9-7610-C4BAB8C3CD4C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 err="1">
                <a:latin typeface="Aptos" panose="020B0004020202020204" pitchFamily="34" charset="0"/>
              </a:rPr>
              <a:t>Ophthalmol</a:t>
            </a:r>
            <a:r>
              <a:rPr lang="en-US" altLang="zh-TW" sz="1400" dirty="0">
                <a:latin typeface="Aptos" panose="020B0004020202020204" pitchFamily="34" charset="0"/>
              </a:rPr>
              <a:t> </a:t>
            </a:r>
            <a:r>
              <a:rPr lang="en-US" altLang="zh-TW" sz="1400" dirty="0" err="1">
                <a:latin typeface="Aptos" panose="020B0004020202020204" pitchFamily="34" charset="0"/>
              </a:rPr>
              <a:t>Ther</a:t>
            </a:r>
            <a:r>
              <a:rPr lang="en-US" altLang="zh-TW" sz="1400" dirty="0">
                <a:latin typeface="Aptos" panose="020B0004020202020204" pitchFamily="34" charset="0"/>
              </a:rPr>
              <a:t> (2024) 13:481–494. doi:10.1007/s40123-023-00853-3.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BB363C1-9D56-1E6B-339F-A1FAEB3053A8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9736201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999" b="1" dirty="0">
                <a:solidFill>
                  <a:srgbClr val="92268F"/>
                </a:solidFill>
                <a:latin typeface="Aptos" panose="020B0004020202020204" pitchFamily="34" charset="0"/>
              </a:rPr>
              <a:t>To improve tear ﬁlm stability</a:t>
            </a:r>
          </a:p>
        </p:txBody>
      </p:sp>
    </p:spTree>
    <p:extLst>
      <p:ext uri="{BB962C8B-B14F-4D97-AF65-F5344CB8AC3E}">
        <p14:creationId xmlns:p14="http://schemas.microsoft.com/office/powerpoint/2010/main" val="57462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A566AEB-860F-726A-90F3-B4A58A1E30F1}"/>
              </a:ext>
            </a:extLst>
          </p:cNvPr>
          <p:cNvGrpSpPr/>
          <p:nvPr/>
        </p:nvGrpSpPr>
        <p:grpSpPr>
          <a:xfrm>
            <a:off x="837949" y="1018692"/>
            <a:ext cx="10516411" cy="2266292"/>
            <a:chOff x="836425" y="1555386"/>
            <a:chExt cx="10519150" cy="2266882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75D1C5F2-CC49-3FB6-6607-A0A5ED0D104D}"/>
                </a:ext>
              </a:extLst>
            </p:cNvPr>
            <p:cNvGrpSpPr/>
            <p:nvPr/>
          </p:nvGrpSpPr>
          <p:grpSpPr>
            <a:xfrm>
              <a:off x="836425" y="1555386"/>
              <a:ext cx="10519150" cy="707886"/>
              <a:chOff x="835432" y="1174550"/>
              <a:chExt cx="10519150" cy="707886"/>
            </a:xfrm>
          </p:grpSpPr>
          <p:grpSp>
            <p:nvGrpSpPr>
              <p:cNvPr id="15" name="Group 24">
                <a:extLst>
                  <a:ext uri="{FF2B5EF4-FFF2-40B4-BE49-F238E27FC236}">
                    <a16:creationId xmlns:a16="http://schemas.microsoft.com/office/drawing/2014/main" id="{D911C573-C2B8-1C6F-5A14-5495B5AB21E1}"/>
                  </a:ext>
                </a:extLst>
              </p:cNvPr>
              <p:cNvGrpSpPr/>
              <p:nvPr/>
            </p:nvGrpSpPr>
            <p:grpSpPr>
              <a:xfrm>
                <a:off x="835432" y="1175276"/>
                <a:ext cx="521881" cy="584049"/>
                <a:chOff x="1447468" y="4048930"/>
                <a:chExt cx="559357" cy="625989"/>
              </a:xfrm>
            </p:grpSpPr>
            <p:pic>
              <p:nvPicPr>
                <p:cNvPr id="17" name="Graphic 25">
                  <a:extLst>
                    <a:ext uri="{FF2B5EF4-FFF2-40B4-BE49-F238E27FC236}">
                      <a16:creationId xmlns:a16="http://schemas.microsoft.com/office/drawing/2014/main" id="{D7584B94-A344-16C4-DB80-F5C64FFF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4875" t="21574" r="32364" b="21309"/>
                <a:stretch/>
              </p:blipFill>
              <p:spPr>
                <a:xfrm>
                  <a:off x="1447468" y="4048930"/>
                  <a:ext cx="432018" cy="625989"/>
                </a:xfrm>
                <a:prstGeom prst="rect">
                  <a:avLst/>
                </a:prstGeom>
              </p:spPr>
            </p:pic>
            <p:pic>
              <p:nvPicPr>
                <p:cNvPr id="18" name="Graphic 26">
                  <a:extLst>
                    <a:ext uri="{FF2B5EF4-FFF2-40B4-BE49-F238E27FC236}">
                      <a16:creationId xmlns:a16="http://schemas.microsoft.com/office/drawing/2014/main" id="{E7761329-BF0B-B525-C947-B04DDACC9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9597" y="4099367"/>
                  <a:ext cx="557228" cy="463118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28">
                <a:extLst>
                  <a:ext uri="{FF2B5EF4-FFF2-40B4-BE49-F238E27FC236}">
                    <a16:creationId xmlns:a16="http://schemas.microsoft.com/office/drawing/2014/main" id="{8791AA26-408A-DB3E-122F-EF8829F3A995}"/>
                  </a:ext>
                </a:extLst>
              </p:cNvPr>
              <p:cNvSpPr txBox="1"/>
              <p:nvPr/>
            </p:nvSpPr>
            <p:spPr>
              <a:xfrm>
                <a:off x="1501064" y="1174550"/>
                <a:ext cx="98535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Systane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®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COMPLETE 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 Propylene-Glycol/HP-Guar/</a:t>
                </a:r>
                <a:r>
                  <a:rPr lang="en-US" altLang="zh-TW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Nano-sized lipid 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artificial tear formulation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319A8ADE-13D3-1AD0-206D-E224E59BB8CB}"/>
                </a:ext>
              </a:extLst>
            </p:cNvPr>
            <p:cNvGrpSpPr/>
            <p:nvPr/>
          </p:nvGrpSpPr>
          <p:grpSpPr>
            <a:xfrm>
              <a:off x="836425" y="2277095"/>
              <a:ext cx="10519150" cy="707886"/>
              <a:chOff x="835432" y="2017512"/>
              <a:chExt cx="10519150" cy="707886"/>
            </a:xfrm>
          </p:grpSpPr>
          <p:grpSp>
            <p:nvGrpSpPr>
              <p:cNvPr id="11" name="Group 29">
                <a:extLst>
                  <a:ext uri="{FF2B5EF4-FFF2-40B4-BE49-F238E27FC236}">
                    <a16:creationId xmlns:a16="http://schemas.microsoft.com/office/drawing/2014/main" id="{CEA608EC-F936-59D2-D72E-4F9785173D07}"/>
                  </a:ext>
                </a:extLst>
              </p:cNvPr>
              <p:cNvGrpSpPr/>
              <p:nvPr/>
            </p:nvGrpSpPr>
            <p:grpSpPr>
              <a:xfrm>
                <a:off x="835432" y="2018238"/>
                <a:ext cx="521881" cy="584049"/>
                <a:chOff x="1447468" y="4048930"/>
                <a:chExt cx="559357" cy="625989"/>
              </a:xfrm>
            </p:grpSpPr>
            <p:pic>
              <p:nvPicPr>
                <p:cNvPr id="13" name="Graphic 30">
                  <a:extLst>
                    <a:ext uri="{FF2B5EF4-FFF2-40B4-BE49-F238E27FC236}">
                      <a16:creationId xmlns:a16="http://schemas.microsoft.com/office/drawing/2014/main" id="{C7217361-F83B-2B55-FE03-0D073AF67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4875" t="21574" r="32364" b="21309"/>
                <a:stretch/>
              </p:blipFill>
              <p:spPr>
                <a:xfrm>
                  <a:off x="1447468" y="4048930"/>
                  <a:ext cx="432018" cy="625989"/>
                </a:xfrm>
                <a:prstGeom prst="rect">
                  <a:avLst/>
                </a:prstGeom>
              </p:spPr>
            </p:pic>
            <p:pic>
              <p:nvPicPr>
                <p:cNvPr id="14" name="Graphic 31">
                  <a:extLst>
                    <a:ext uri="{FF2B5EF4-FFF2-40B4-BE49-F238E27FC236}">
                      <a16:creationId xmlns:a16="http://schemas.microsoft.com/office/drawing/2014/main" id="{DB4CB1C0-7D3A-472A-BADF-1F233E52B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9597" y="4099367"/>
                  <a:ext cx="557228" cy="463118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32">
                <a:extLst>
                  <a:ext uri="{FF2B5EF4-FFF2-40B4-BE49-F238E27FC236}">
                    <a16:creationId xmlns:a16="http://schemas.microsoft.com/office/drawing/2014/main" id="{80761466-38D6-F20C-C34D-651CE58D17A7}"/>
                  </a:ext>
                </a:extLst>
              </p:cNvPr>
              <p:cNvSpPr txBox="1"/>
              <p:nvPr/>
            </p:nvSpPr>
            <p:spPr>
              <a:xfrm>
                <a:off x="1501064" y="2017512"/>
                <a:ext cx="98535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Systane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®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COMPLETE 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works on 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layers of the tear film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provides 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hydration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protection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the ocular surface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8 hours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1,2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1450FB-3435-1B45-8627-E92DBC23E930}"/>
                </a:ext>
              </a:extLst>
            </p:cNvPr>
            <p:cNvGrpSpPr/>
            <p:nvPr/>
          </p:nvGrpSpPr>
          <p:grpSpPr>
            <a:xfrm>
              <a:off x="836425" y="2987206"/>
              <a:ext cx="10519150" cy="835062"/>
              <a:chOff x="835432" y="2832626"/>
              <a:chExt cx="10519150" cy="835062"/>
            </a:xfrm>
          </p:grpSpPr>
          <p:grpSp>
            <p:nvGrpSpPr>
              <p:cNvPr id="7" name="Group 33">
                <a:extLst>
                  <a:ext uri="{FF2B5EF4-FFF2-40B4-BE49-F238E27FC236}">
                    <a16:creationId xmlns:a16="http://schemas.microsoft.com/office/drawing/2014/main" id="{C75ED3AE-16B9-5EEF-89DC-25A826A8383A}"/>
                  </a:ext>
                </a:extLst>
              </p:cNvPr>
              <p:cNvGrpSpPr/>
              <p:nvPr/>
            </p:nvGrpSpPr>
            <p:grpSpPr>
              <a:xfrm>
                <a:off x="835432" y="2832626"/>
                <a:ext cx="521881" cy="584049"/>
                <a:chOff x="1447468" y="4048930"/>
                <a:chExt cx="559357" cy="625989"/>
              </a:xfrm>
            </p:grpSpPr>
            <p:pic>
              <p:nvPicPr>
                <p:cNvPr id="9" name="Graphic 34">
                  <a:extLst>
                    <a:ext uri="{FF2B5EF4-FFF2-40B4-BE49-F238E27FC236}">
                      <a16:creationId xmlns:a16="http://schemas.microsoft.com/office/drawing/2014/main" id="{91C6C5B9-FF59-D06F-1EAE-0D4FF39EF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34875" t="21574" r="32364" b="21309"/>
                <a:stretch/>
              </p:blipFill>
              <p:spPr>
                <a:xfrm>
                  <a:off x="1447468" y="4048930"/>
                  <a:ext cx="432018" cy="625989"/>
                </a:xfrm>
                <a:prstGeom prst="rect">
                  <a:avLst/>
                </a:prstGeom>
              </p:spPr>
            </p:pic>
            <p:pic>
              <p:nvPicPr>
                <p:cNvPr id="10" name="Graphic 35">
                  <a:extLst>
                    <a:ext uri="{FF2B5EF4-FFF2-40B4-BE49-F238E27FC236}">
                      <a16:creationId xmlns:a16="http://schemas.microsoft.com/office/drawing/2014/main" id="{37DB44AF-F4DD-F6AC-CE73-D3E8871117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9597" y="4099367"/>
                  <a:ext cx="557228" cy="463118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36">
                <a:extLst>
                  <a:ext uri="{FF2B5EF4-FFF2-40B4-BE49-F238E27FC236}">
                    <a16:creationId xmlns:a16="http://schemas.microsoft.com/office/drawing/2014/main" id="{76CB940C-603C-C2D6-96CF-FF6EE87B07BF}"/>
                  </a:ext>
                </a:extLst>
              </p:cNvPr>
              <p:cNvSpPr txBox="1"/>
              <p:nvPr/>
            </p:nvSpPr>
            <p:spPr>
              <a:xfrm>
                <a:off x="1501064" y="2959802"/>
                <a:ext cx="98535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Systane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®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COMPLETE 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lubricant eye drops offer 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all-in-one relief</a:t>
                </a:r>
                <a:r>
                  <a:rPr lang="en-US" sz="1999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for </a:t>
                </a:r>
                <a:r>
                  <a:rPr lang="en-US" sz="1999" b="1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types of Dry Eye</a:t>
                </a:r>
                <a:r>
                  <a:rPr lang="en-US" sz="1999" b="1" baseline="30000" dirty="0">
                    <a:solidFill>
                      <a:srgbClr val="6E2A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  <p:pic>
        <p:nvPicPr>
          <p:cNvPr id="19" name="Picture 61">
            <a:extLst>
              <a:ext uri="{FF2B5EF4-FFF2-40B4-BE49-F238E27FC236}">
                <a16:creationId xmlns:a16="http://schemas.microsoft.com/office/drawing/2014/main" id="{9E08A201-456C-C6D7-405B-658E5E2812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3192" y="238621"/>
            <a:ext cx="1042334" cy="455929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D654A1F2-4607-AB62-5E78-EA2705C59065}"/>
              </a:ext>
            </a:extLst>
          </p:cNvPr>
          <p:cNvGrpSpPr/>
          <p:nvPr/>
        </p:nvGrpSpPr>
        <p:grpSpPr>
          <a:xfrm>
            <a:off x="3791744" y="3082316"/>
            <a:ext cx="7991036" cy="2633695"/>
            <a:chOff x="6530811" y="3555377"/>
            <a:chExt cx="7993118" cy="2634381"/>
          </a:xfrm>
        </p:grpSpPr>
        <p:sp>
          <p:nvSpPr>
            <p:cNvPr id="21" name="Rounded Rectangle 52">
              <a:extLst>
                <a:ext uri="{FF2B5EF4-FFF2-40B4-BE49-F238E27FC236}">
                  <a16:creationId xmlns:a16="http://schemas.microsoft.com/office/drawing/2014/main" id="{E4C1F72C-497B-6F45-B08F-3FDA827D013C}"/>
                </a:ext>
              </a:extLst>
            </p:cNvPr>
            <p:cNvSpPr/>
            <p:nvPr/>
          </p:nvSpPr>
          <p:spPr>
            <a:xfrm>
              <a:off x="6530811" y="3698579"/>
              <a:ext cx="7993118" cy="2476229"/>
            </a:xfrm>
            <a:prstGeom prst="roundRect">
              <a:avLst/>
            </a:prstGeom>
            <a:solidFill>
              <a:srgbClr val="7030A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>
                  <a:noFill/>
                  <a:latin typeface="Open Sans" panose="020B0606030504020204" pitchFamily="34" charset="0"/>
                </a:rPr>
                <a:t>     </a:t>
              </a:r>
            </a:p>
          </p:txBody>
        </p: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0B8F6CED-13EB-86DC-37D5-114696AEE235}"/>
                </a:ext>
              </a:extLst>
            </p:cNvPr>
            <p:cNvSpPr txBox="1"/>
            <p:nvPr/>
          </p:nvSpPr>
          <p:spPr>
            <a:xfrm>
              <a:off x="8248117" y="3799304"/>
              <a:ext cx="2173615" cy="860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 b="1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HP-Guar </a:t>
              </a:r>
              <a:endParaRPr lang="en-US" sz="140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400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Increases mucous layer thickness and protects the ocular surface</a:t>
              </a:r>
              <a:r>
                <a:rPr lang="en-US" sz="1400" baseline="30000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1,3</a:t>
              </a: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8B0FDB51-7BF9-3E6C-D860-EEAE4B986C9D}"/>
                </a:ext>
              </a:extLst>
            </p:cNvPr>
            <p:cNvSpPr txBox="1"/>
            <p:nvPr/>
          </p:nvSpPr>
          <p:spPr>
            <a:xfrm>
              <a:off x="8248117" y="5245596"/>
              <a:ext cx="2279253" cy="681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400" b="1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Nano-sized lipid droplets </a:t>
              </a:r>
            </a:p>
            <a:p>
              <a:r>
                <a:rPr lang="en-US" sz="1400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Replenish the lipid layer</a:t>
              </a:r>
              <a:br>
                <a:rPr lang="en-US" sz="1400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400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the tear film.</a:t>
              </a:r>
              <a:r>
                <a:rPr lang="en-US" sz="1400" baseline="30000" dirty="0">
                  <a:solidFill>
                    <a:srgbClr val="5C2D84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pic>
          <p:nvPicPr>
            <p:cNvPr id="24" name="Picture 50">
              <a:extLst>
                <a:ext uri="{FF2B5EF4-FFF2-40B4-BE49-F238E27FC236}">
                  <a16:creationId xmlns:a16="http://schemas.microsoft.com/office/drawing/2014/main" id="{E8365A4B-ECCA-6805-6852-7B65ACCB4D91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0029" y="4982554"/>
              <a:ext cx="1203930" cy="12072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Obraz 6" descr="Obraz zawierający zwierzę, osoba, tort, zdobione&#10;&#10;Opis wygenerowany automatycznie">
              <a:extLst>
                <a:ext uri="{FF2B5EF4-FFF2-40B4-BE49-F238E27FC236}">
                  <a16:creationId xmlns:a16="http://schemas.microsoft.com/office/drawing/2014/main" id="{E512F057-E0BA-83CC-F5CE-C745AF7D520F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02712" y="3555377"/>
              <a:ext cx="1161247" cy="11612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6" name="Group 2">
              <a:extLst>
                <a:ext uri="{FF2B5EF4-FFF2-40B4-BE49-F238E27FC236}">
                  <a16:creationId xmlns:a16="http://schemas.microsoft.com/office/drawing/2014/main" id="{4DCC1A78-3DF9-ECF0-FDAE-7B17EB319E85}"/>
                </a:ext>
              </a:extLst>
            </p:cNvPr>
            <p:cNvGrpSpPr/>
            <p:nvPr/>
          </p:nvGrpSpPr>
          <p:grpSpPr>
            <a:xfrm>
              <a:off x="11210575" y="3711721"/>
              <a:ext cx="1961337" cy="2404697"/>
              <a:chOff x="5957311" y="2111077"/>
              <a:chExt cx="1961337" cy="2404697"/>
            </a:xfrm>
          </p:grpSpPr>
          <p:pic>
            <p:nvPicPr>
              <p:cNvPr id="27" name="Picture 22">
                <a:extLst>
                  <a:ext uri="{FF2B5EF4-FFF2-40B4-BE49-F238E27FC236}">
                    <a16:creationId xmlns:a16="http://schemas.microsoft.com/office/drawing/2014/main" id="{0C756726-3F26-2018-7343-BFADB9B5E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57311" y="2111077"/>
                <a:ext cx="1927488" cy="2404697"/>
              </a:xfrm>
              <a:prstGeom prst="rect">
                <a:avLst/>
              </a:prstGeom>
            </p:spPr>
          </p:pic>
          <p:pic>
            <p:nvPicPr>
              <p:cNvPr id="28" name="Picture 21">
                <a:extLst>
                  <a:ext uri="{FF2B5EF4-FFF2-40B4-BE49-F238E27FC236}">
                    <a16:creationId xmlns:a16="http://schemas.microsoft.com/office/drawing/2014/main" id="{EABD031C-EF6D-77BD-E073-FE55C55BA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26431" y="2152869"/>
                <a:ext cx="592217" cy="592217"/>
              </a:xfrm>
              <a:prstGeom prst="rect">
                <a:avLst/>
              </a:prstGeom>
            </p:spPr>
          </p:pic>
        </p:grpSp>
      </p:grpSp>
      <p:sp>
        <p:nvSpPr>
          <p:cNvPr id="29" name="Subtitle 1">
            <a:extLst>
              <a:ext uri="{FF2B5EF4-FFF2-40B4-BE49-F238E27FC236}">
                <a16:creationId xmlns:a16="http://schemas.microsoft.com/office/drawing/2014/main" id="{72A30540-D3D5-4179-6371-03E792DCB9DB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6927889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Overall Summary</a:t>
            </a: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7C72C0B6-828E-2348-D8E9-CCD73B3701F2}"/>
              </a:ext>
            </a:extLst>
          </p:cNvPr>
          <p:cNvSpPr txBox="1"/>
          <p:nvPr/>
        </p:nvSpPr>
        <p:spPr>
          <a:xfrm>
            <a:off x="993819" y="6236671"/>
            <a:ext cx="10512862" cy="576931"/>
          </a:xfrm>
          <a:prstGeom prst="rect">
            <a:avLst/>
          </a:prstGeom>
        </p:spPr>
        <p:txBody>
          <a:bodyPr vert="horz" wrap="square" lIns="0" tIns="38090" rIns="0" bIns="0" rtlCol="0">
            <a:spAutoFit/>
          </a:bodyPr>
          <a:lstStyle/>
          <a:p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References: 1. 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Rangarajan R, </a:t>
            </a:r>
            <a:r>
              <a:rPr lang="en-US" sz="700" dirty="0" err="1">
                <a:solidFill>
                  <a:srgbClr val="808080"/>
                </a:solidFill>
                <a:cs typeface="Arial"/>
              </a:rPr>
              <a:t>Ketelson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 H. Preclinical evaluation of a new hydroxypropyl-guar phospholipid </a:t>
            </a:r>
            <a:r>
              <a:rPr lang="en-US" sz="700" dirty="0" err="1">
                <a:solidFill>
                  <a:srgbClr val="808080"/>
                </a:solidFill>
                <a:cs typeface="Arial"/>
              </a:rPr>
              <a:t>nanoemulsion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-based artificial tear formulation in models of corneal epithelium. </a:t>
            </a:r>
            <a:r>
              <a:rPr lang="en-US" sz="700" i="1" dirty="0">
                <a:solidFill>
                  <a:srgbClr val="808080"/>
                </a:solidFill>
                <a:cs typeface="Arial"/>
              </a:rPr>
              <a:t>J </a:t>
            </a:r>
            <a:r>
              <a:rPr lang="en-US" sz="700" i="1" dirty="0" err="1">
                <a:solidFill>
                  <a:srgbClr val="808080"/>
                </a:solidFill>
                <a:cs typeface="Arial"/>
              </a:rPr>
              <a:t>Ocul</a:t>
            </a:r>
            <a:r>
              <a:rPr lang="en-US" sz="700" i="1" dirty="0">
                <a:solidFill>
                  <a:srgbClr val="808080"/>
                </a:solidFill>
                <a:cs typeface="Arial"/>
              </a:rPr>
              <a:t> </a:t>
            </a:r>
            <a:r>
              <a:rPr lang="en-US" sz="700" i="1" dirty="0" err="1">
                <a:solidFill>
                  <a:srgbClr val="808080"/>
                </a:solidFill>
                <a:cs typeface="Arial"/>
              </a:rPr>
              <a:t>Pharmacol</a:t>
            </a:r>
            <a:r>
              <a:rPr lang="en-US" sz="700" i="1" dirty="0">
                <a:solidFill>
                  <a:srgbClr val="808080"/>
                </a:solidFill>
                <a:cs typeface="Arial"/>
              </a:rPr>
              <a:t> </a:t>
            </a:r>
            <a:r>
              <a:rPr lang="en-US" sz="700" i="1" dirty="0" err="1">
                <a:solidFill>
                  <a:srgbClr val="808080"/>
                </a:solidFill>
                <a:cs typeface="Arial"/>
              </a:rPr>
              <a:t>Ther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. 2019;35(1):32-37. 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2</a:t>
            </a:r>
            <a:r>
              <a:rPr lang="en-US" sz="700" b="1" dirty="0">
                <a:solidFill>
                  <a:srgbClr val="808080"/>
                </a:solidFill>
                <a:cs typeface="Arial"/>
              </a:rPr>
              <a:t>. 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Silverstein S, </a:t>
            </a:r>
            <a:r>
              <a:rPr lang="en-US" sz="700" dirty="0" err="1">
                <a:solidFill>
                  <a:srgbClr val="808080"/>
                </a:solidFill>
                <a:cs typeface="Arial"/>
              </a:rPr>
              <a:t>Yeu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 E, Tauber J, et al. Symptom Relief Following a Single Dose of Propylene Glycol-Hydroxypropyl Guar </a:t>
            </a:r>
            <a:r>
              <a:rPr lang="en-US" sz="700" dirty="0" err="1">
                <a:solidFill>
                  <a:srgbClr val="808080"/>
                </a:solidFill>
                <a:cs typeface="Arial"/>
              </a:rPr>
              <a:t>Nanoemulsion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 in Patients with Dry Eye Disease: A Phase IV, Multicenter Trial. </a:t>
            </a:r>
            <a:r>
              <a:rPr lang="en-US" sz="700" i="1" dirty="0">
                <a:solidFill>
                  <a:srgbClr val="808080"/>
                </a:solidFill>
                <a:cs typeface="Arial"/>
              </a:rPr>
              <a:t>Clin </a:t>
            </a:r>
            <a:r>
              <a:rPr lang="en-US" sz="700" i="1" dirty="0" err="1">
                <a:solidFill>
                  <a:srgbClr val="808080"/>
                </a:solidFill>
                <a:cs typeface="Arial"/>
              </a:rPr>
              <a:t>Ophthalmol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. 2020;14:3167-3177. </a:t>
            </a:r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3. 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Davidson Z. Developing an Efficient Ophthalmic Device Combination Product. </a:t>
            </a:r>
            <a:r>
              <a:rPr lang="en-US" sz="700" i="1" dirty="0" err="1">
                <a:solidFill>
                  <a:srgbClr val="808080"/>
                </a:solidFill>
                <a:cs typeface="Arial"/>
              </a:rPr>
              <a:t>ONdrugDelivery</a:t>
            </a:r>
            <a:r>
              <a:rPr lang="en-US" sz="700" i="1" dirty="0">
                <a:solidFill>
                  <a:srgbClr val="808080"/>
                </a:solidFill>
                <a:cs typeface="Arial"/>
              </a:rPr>
              <a:t> Magazine. </a:t>
            </a:r>
            <a:r>
              <a:rPr lang="en-US" sz="700" dirty="0">
                <a:solidFill>
                  <a:srgbClr val="808080"/>
                </a:solidFill>
                <a:cs typeface="Arial"/>
              </a:rPr>
              <a:t>2020;104:16-19.</a:t>
            </a:r>
          </a:p>
          <a:p>
            <a:r>
              <a:rPr lang="en-US" sz="700" dirty="0">
                <a:solidFill>
                  <a:srgbClr val="808080"/>
                </a:solidFill>
                <a:cs typeface="Arial"/>
              </a:rPr>
              <a:t>See instructions for use, precautions, warnings and contraindications.</a:t>
            </a:r>
          </a:p>
          <a:p>
            <a:r>
              <a:rPr lang="en-US" sz="700" dirty="0">
                <a:solidFill>
                  <a:srgbClr val="808080"/>
                </a:solidFill>
                <a:cs typeface="Arial"/>
              </a:rPr>
              <a:t>©2021 Alcon   IMG-SYX-2100027</a:t>
            </a:r>
          </a:p>
        </p:txBody>
      </p:sp>
    </p:spTree>
    <p:extLst>
      <p:ext uri="{BB962C8B-B14F-4D97-AF65-F5344CB8AC3E}">
        <p14:creationId xmlns:p14="http://schemas.microsoft.com/office/powerpoint/2010/main" val="94172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補充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C75A7-D48F-E2C3-EE79-7C4946AE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A272A6-8D48-6881-EAE7-8BAF39C65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2" y="130328"/>
            <a:ext cx="10225136" cy="6178992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54DD2C7-7867-E71C-6033-E59F1EE17092}"/>
              </a:ext>
            </a:extLst>
          </p:cNvPr>
          <p:cNvCxnSpPr/>
          <p:nvPr/>
        </p:nvCxnSpPr>
        <p:spPr>
          <a:xfrm>
            <a:off x="974966" y="3259584"/>
            <a:ext cx="10225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BA18737-36BF-BD76-8652-2CD0980646E7}"/>
              </a:ext>
            </a:extLst>
          </p:cNvPr>
          <p:cNvCxnSpPr/>
          <p:nvPr/>
        </p:nvCxnSpPr>
        <p:spPr>
          <a:xfrm>
            <a:off x="983432" y="3717032"/>
            <a:ext cx="10225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52BF0A5-A002-32FC-BFD6-874F469F02AD}"/>
              </a:ext>
            </a:extLst>
          </p:cNvPr>
          <p:cNvCxnSpPr/>
          <p:nvPr/>
        </p:nvCxnSpPr>
        <p:spPr>
          <a:xfrm>
            <a:off x="974966" y="4995251"/>
            <a:ext cx="10225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4D491A-0E2C-3944-2B05-88939F6FEEA1}"/>
              </a:ext>
            </a:extLst>
          </p:cNvPr>
          <p:cNvSpPr txBox="1"/>
          <p:nvPr/>
        </p:nvSpPr>
        <p:spPr>
          <a:xfrm>
            <a:off x="5291148" y="6491117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Ann Med. 2023 Dec;55(1):241-252. </a:t>
            </a:r>
            <a:r>
              <a:rPr lang="en-US" altLang="zh-TW" sz="1400" dirty="0" err="1">
                <a:latin typeface="Aptos" panose="020B0004020202020204" pitchFamily="34" charset="0"/>
              </a:rPr>
              <a:t>doi</a:t>
            </a:r>
            <a:r>
              <a:rPr lang="en-US" altLang="zh-TW" sz="1400" dirty="0">
                <a:latin typeface="Aptos" panose="020B0004020202020204" pitchFamily="34" charset="0"/>
              </a:rPr>
              <a:t>: 10.1080/07853890.2022.2157477.</a:t>
            </a:r>
          </a:p>
        </p:txBody>
      </p:sp>
    </p:spTree>
    <p:extLst>
      <p:ext uri="{BB962C8B-B14F-4D97-AF65-F5344CB8AC3E}">
        <p14:creationId xmlns:p14="http://schemas.microsoft.com/office/powerpoint/2010/main" val="36266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0D71E-3527-F3B5-98BB-3F1F0257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8B004C-2704-9804-32D4-4FD7016C9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26" y="145248"/>
            <a:ext cx="10178748" cy="6164072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09A0ACB-4F0D-42D8-1DF6-D713E02AD2D9}"/>
              </a:ext>
            </a:extLst>
          </p:cNvPr>
          <p:cNvCxnSpPr/>
          <p:nvPr/>
        </p:nvCxnSpPr>
        <p:spPr>
          <a:xfrm>
            <a:off x="983432" y="4293096"/>
            <a:ext cx="10225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03251888-437A-8C6B-12A8-12465AF5543E}"/>
              </a:ext>
            </a:extLst>
          </p:cNvPr>
          <p:cNvSpPr txBox="1"/>
          <p:nvPr/>
        </p:nvSpPr>
        <p:spPr>
          <a:xfrm>
            <a:off x="5291148" y="6491117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Ann Med. 2023 Dec;55(1):241-252. </a:t>
            </a:r>
            <a:r>
              <a:rPr lang="en-US" altLang="zh-TW" sz="1400" dirty="0" err="1">
                <a:latin typeface="Aptos" panose="020B0004020202020204" pitchFamily="34" charset="0"/>
              </a:rPr>
              <a:t>doi</a:t>
            </a:r>
            <a:r>
              <a:rPr lang="en-US" altLang="zh-TW" sz="1400" dirty="0">
                <a:latin typeface="Aptos" panose="020B0004020202020204" pitchFamily="34" charset="0"/>
              </a:rPr>
              <a:t>: 10.1080/07853890.2022.2157477.</a:t>
            </a:r>
          </a:p>
        </p:txBody>
      </p:sp>
    </p:spTree>
    <p:extLst>
      <p:ext uri="{BB962C8B-B14F-4D97-AF65-F5344CB8AC3E}">
        <p14:creationId xmlns:p14="http://schemas.microsoft.com/office/powerpoint/2010/main" val="38249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E5FF5F-D7C5-DBD8-F509-F1A1D977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7E0483-1214-593C-0DFB-6772ADA7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23632"/>
            <a:ext cx="8496944" cy="60107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A2FBC3-F725-5861-2BA7-6094125ED24A}"/>
              </a:ext>
            </a:extLst>
          </p:cNvPr>
          <p:cNvSpPr txBox="1"/>
          <p:nvPr/>
        </p:nvSpPr>
        <p:spPr>
          <a:xfrm>
            <a:off x="5291148" y="6491117"/>
            <a:ext cx="6896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Int J Mol Sci. 2020 Dec 4;21(23):9271. </a:t>
            </a:r>
            <a:r>
              <a:rPr lang="en-US" altLang="zh-TW" sz="1400" dirty="0" err="1">
                <a:latin typeface="Aptos" panose="020B0004020202020204" pitchFamily="34" charset="0"/>
              </a:rPr>
              <a:t>doi</a:t>
            </a:r>
            <a:r>
              <a:rPr lang="en-US" altLang="zh-TW" sz="1400" dirty="0">
                <a:latin typeface="Aptos" panose="020B0004020202020204" pitchFamily="34" charset="0"/>
              </a:rPr>
              <a:t>: 10.3390/ijms21239271.</a:t>
            </a:r>
            <a:endParaRPr lang="zh-TW" altLang="en-US" sz="1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3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63675A-265A-9AD3-C4B9-EA7C100C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0" y="984818"/>
            <a:ext cx="6067936" cy="43486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4D3F414-4D94-29F9-5758-FBFF5DAB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40" y="337289"/>
            <a:ext cx="3733020" cy="2577562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C9D6B95-CDE1-BFEC-135D-AA4CF2013808}"/>
              </a:ext>
            </a:extLst>
          </p:cNvPr>
          <p:cNvCxnSpPr>
            <a:cxnSpLocks/>
          </p:cNvCxnSpPr>
          <p:nvPr/>
        </p:nvCxnSpPr>
        <p:spPr>
          <a:xfrm flipV="1">
            <a:off x="6461747" y="457974"/>
            <a:ext cx="1424394" cy="66022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18EB984-5BF8-D423-0954-4E659C04C9D8}"/>
              </a:ext>
            </a:extLst>
          </p:cNvPr>
          <p:cNvCxnSpPr>
            <a:cxnSpLocks/>
          </p:cNvCxnSpPr>
          <p:nvPr/>
        </p:nvCxnSpPr>
        <p:spPr>
          <a:xfrm>
            <a:off x="6461748" y="1334047"/>
            <a:ext cx="1360273" cy="140933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BCB9537-1828-4EB5-3AA4-FFB862DA0031}"/>
              </a:ext>
            </a:extLst>
          </p:cNvPr>
          <p:cNvGrpSpPr/>
          <p:nvPr/>
        </p:nvGrpSpPr>
        <p:grpSpPr>
          <a:xfrm>
            <a:off x="4381948" y="1118202"/>
            <a:ext cx="2006077" cy="215844"/>
            <a:chOff x="4381500" y="1117600"/>
            <a:chExt cx="2006600" cy="215900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F267716-8A0D-8355-A55B-39B33ABDD7D1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1333500"/>
              <a:ext cx="200660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D04223A8-4F6A-F0AA-676C-5E749A72AD86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1117600"/>
              <a:ext cx="200660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2C200F86-CB59-AF9F-2EDD-1151EE0C89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19" y="3060929"/>
            <a:ext cx="2234711" cy="2726132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AF5460F1-020F-9A14-2537-AF0B8A2DD9C4}"/>
              </a:ext>
            </a:extLst>
          </p:cNvPr>
          <p:cNvGrpSpPr/>
          <p:nvPr/>
        </p:nvGrpSpPr>
        <p:grpSpPr>
          <a:xfrm>
            <a:off x="4381948" y="4571702"/>
            <a:ext cx="2006077" cy="215844"/>
            <a:chOff x="4381500" y="4572000"/>
            <a:chExt cx="2006600" cy="215900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9060B911-3B0A-B7FC-ED89-C522C6356AE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4787900"/>
              <a:ext cx="200660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78DB2AD8-78A7-4A70-2798-DC34766D595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500" y="4572000"/>
              <a:ext cx="200660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9E018BC-41D6-A727-506A-348D5E4D1E23}"/>
              </a:ext>
            </a:extLst>
          </p:cNvPr>
          <p:cNvCxnSpPr>
            <a:cxnSpLocks/>
          </p:cNvCxnSpPr>
          <p:nvPr/>
        </p:nvCxnSpPr>
        <p:spPr>
          <a:xfrm>
            <a:off x="6388025" y="4787546"/>
            <a:ext cx="1498117" cy="952252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E172455-D1A1-EEA0-079F-B14A424D63D0}"/>
              </a:ext>
            </a:extLst>
          </p:cNvPr>
          <p:cNvCxnSpPr>
            <a:cxnSpLocks/>
          </p:cNvCxnSpPr>
          <p:nvPr/>
        </p:nvCxnSpPr>
        <p:spPr>
          <a:xfrm flipV="1">
            <a:off x="6424886" y="3060930"/>
            <a:ext cx="1550133" cy="151705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CEAD51B-F7A9-12C8-F7E3-BB9CF81752AA}"/>
              </a:ext>
            </a:extLst>
          </p:cNvPr>
          <p:cNvSpPr txBox="1"/>
          <p:nvPr/>
        </p:nvSpPr>
        <p:spPr>
          <a:xfrm>
            <a:off x="10298605" y="3159162"/>
            <a:ext cx="1752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altLang="zh-TW" sz="1200" dirty="0">
                <a:solidFill>
                  <a:srgbClr val="231F2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enable hydrophilic</a:t>
            </a:r>
          </a:p>
          <a:p>
            <a:pPr defTabSz="914126"/>
            <a:r>
              <a:rPr lang="en-US" altLang="zh-TW" sz="1200" dirty="0">
                <a:solidFill>
                  <a:srgbClr val="FF000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spreading of the tear film</a:t>
            </a:r>
            <a:r>
              <a:rPr lang="en-US" altLang="zh-TW" sz="1200" dirty="0">
                <a:solidFill>
                  <a:srgbClr val="231F2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, facilitating lubrication,</a:t>
            </a:r>
          </a:p>
          <a:p>
            <a:pPr defTabSz="914126"/>
            <a:r>
              <a:rPr lang="en-US" altLang="zh-TW" sz="1200" dirty="0">
                <a:solidFill>
                  <a:srgbClr val="231F2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and minimizing discomfort</a:t>
            </a:r>
            <a:endParaRPr lang="zh-TW" altLang="en-US" sz="1200" dirty="0">
              <a:solidFill>
                <a:prstClr val="black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3412C3C-D4EF-11C6-ABD5-608639F40E7C}"/>
              </a:ext>
            </a:extLst>
          </p:cNvPr>
          <p:cNvSpPr txBox="1"/>
          <p:nvPr/>
        </p:nvSpPr>
        <p:spPr>
          <a:xfrm>
            <a:off x="10298605" y="4553176"/>
            <a:ext cx="1434726" cy="1015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altLang="zh-TW" sz="1200" dirty="0">
                <a:solidFill>
                  <a:srgbClr val="FF000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converting the hydrophobic plasma membrane to a hydrophilic</a:t>
            </a:r>
          </a:p>
          <a:p>
            <a:pPr defTabSz="914126"/>
            <a:r>
              <a:rPr lang="en-US" altLang="zh-TW" sz="1200" dirty="0">
                <a:solidFill>
                  <a:srgbClr val="FF000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surface </a:t>
            </a:r>
            <a:endParaRPr lang="zh-TW" altLang="en-US" sz="1200" dirty="0">
              <a:solidFill>
                <a:srgbClr val="FF0000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" name="Subtitle 1">
            <a:extLst>
              <a:ext uri="{FF2B5EF4-FFF2-40B4-BE49-F238E27FC236}">
                <a16:creationId xmlns:a16="http://schemas.microsoft.com/office/drawing/2014/main" id="{11924E89-6CFB-C9C4-05D6-FE4B8B79ABA7}"/>
              </a:ext>
            </a:extLst>
          </p:cNvPr>
          <p:cNvSpPr txBox="1">
            <a:spLocks/>
          </p:cNvSpPr>
          <p:nvPr/>
        </p:nvSpPr>
        <p:spPr>
          <a:xfrm>
            <a:off x="985180" y="324909"/>
            <a:ext cx="10923656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199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Important Surfactants in Tear Film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28C2884-98BB-9C07-B92F-79197821E11A}"/>
              </a:ext>
            </a:extLst>
          </p:cNvPr>
          <p:cNvSpPr txBox="1"/>
          <p:nvPr/>
        </p:nvSpPr>
        <p:spPr>
          <a:xfrm>
            <a:off x="4449252" y="1775434"/>
            <a:ext cx="2718323" cy="849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altLang="zh-TW" sz="1200" dirty="0">
                <a:solidFill>
                  <a:srgbClr val="00000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main constituent of the polar sub-layer that resides at the aqueous-lipid interface </a:t>
            </a:r>
            <a:r>
              <a:rPr lang="en-US" altLang="zh-TW" sz="1200" dirty="0">
                <a:solidFill>
                  <a:srgbClr val="FF0000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stabilizing both TFLL and the aqueous tear</a:t>
            </a:r>
            <a:endParaRPr lang="zh-TW" altLang="en-US" sz="1200" dirty="0">
              <a:solidFill>
                <a:srgbClr val="FF0000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1B70EC0-6F53-9017-83C5-5BE2EA6A9885}"/>
              </a:ext>
            </a:extLst>
          </p:cNvPr>
          <p:cNvSpPr txBox="1"/>
          <p:nvPr/>
        </p:nvSpPr>
        <p:spPr>
          <a:xfrm>
            <a:off x="1627889" y="6405772"/>
            <a:ext cx="7184741" cy="2461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defTabSz="914126">
              <a:defRPr/>
            </a:pPr>
            <a:r>
              <a:rPr lang="en-GB" sz="800" b="1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References: 1</a:t>
            </a:r>
            <a:r>
              <a:rPr lang="en-GB" sz="800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Elsevier </a:t>
            </a:r>
            <a:r>
              <a:rPr lang="en-US" altLang="zh-TW" sz="800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Recombinant mucin biotechnology and engineering </a:t>
            </a:r>
            <a:r>
              <a:rPr lang="zh-TW" altLang="en-US" sz="800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；</a:t>
            </a:r>
            <a:r>
              <a:rPr lang="en-US" altLang="zh-TW" sz="800" dirty="0">
                <a:solidFill>
                  <a:srgbClr val="E7E6E6">
                    <a:lumMod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 Tear film lipid layer: A molecular level view</a:t>
            </a:r>
          </a:p>
          <a:p>
            <a:pPr defTabSz="914126">
              <a:defRPr/>
            </a:pPr>
            <a:endParaRPr lang="en-GB" sz="800" dirty="0">
              <a:solidFill>
                <a:srgbClr val="E7E6E6">
                  <a:lumMod val="50000"/>
                </a:srgbClr>
              </a:solidFill>
              <a:latin typeface="Aptos" panose="020B00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8D8D3C-0233-4BE6-AD00-A2746BCC2276}"/>
              </a:ext>
            </a:extLst>
          </p:cNvPr>
          <p:cNvSpPr/>
          <p:nvPr/>
        </p:nvSpPr>
        <p:spPr>
          <a:xfrm>
            <a:off x="7895743" y="2130796"/>
            <a:ext cx="2313986" cy="612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zh-TW" altLang="en-US" sz="1799">
              <a:solidFill>
                <a:prstClr val="white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619520-9FD2-E3FF-564F-4F5C3CECE5B3}"/>
              </a:ext>
            </a:extLst>
          </p:cNvPr>
          <p:cNvSpPr/>
          <p:nvPr/>
        </p:nvSpPr>
        <p:spPr>
          <a:xfrm>
            <a:off x="6435202" y="1088228"/>
            <a:ext cx="1584176" cy="28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GB" altLang="zh-TW" sz="1799" b="1">
                <a:solidFill>
                  <a:srgbClr val="4472C4">
                    <a:lumMod val="75000"/>
                  </a:srgbClr>
                </a:solidFill>
                <a:latin typeface="Aptos" panose="020B0004020202020204" pitchFamily="34" charset="0"/>
                <a:cs typeface="Gotham Bold" pitchFamily="2" charset="0"/>
              </a:rPr>
              <a:t>phospholipid</a:t>
            </a:r>
            <a:endParaRPr lang="zh-TW" altLang="en-US" sz="1799">
              <a:solidFill>
                <a:prstClr val="white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99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FB15B65-C5CE-0E16-75C9-BD70C05619DC}"/>
              </a:ext>
            </a:extLst>
          </p:cNvPr>
          <p:cNvSpPr txBox="1"/>
          <p:nvPr/>
        </p:nvSpPr>
        <p:spPr>
          <a:xfrm>
            <a:off x="985981" y="1771712"/>
            <a:ext cx="7054236" cy="2677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altLang="zh-TW" sz="3599" b="1" dirty="0">
                <a:solidFill>
                  <a:srgbClr val="6E2A8E"/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Systane Complete </a:t>
            </a:r>
            <a:r>
              <a:rPr lang="zh-TW" altLang="en-US" sz="3600" b="1" dirty="0">
                <a:solidFill>
                  <a:srgbClr val="6E2A8E"/>
                </a:solidFill>
                <a:latin typeface="Aptos" panose="020B0004020202020204" pitchFamily="34" charset="0"/>
                <a:ea typeface="Yu Gothic UI" panose="020B0500000000000000" pitchFamily="34" charset="-128"/>
                <a:cs typeface="Angsana New" panose="02020603050405020304" pitchFamily="18" charset="-34"/>
              </a:rPr>
              <a:t>視舒坦康復力</a:t>
            </a:r>
            <a:endParaRPr lang="en-US" altLang="zh-TW" sz="3600" b="1" dirty="0">
              <a:solidFill>
                <a:srgbClr val="6E2A8E"/>
              </a:solidFill>
              <a:latin typeface="Aptos" panose="020B0004020202020204" pitchFamily="34" charset="0"/>
              <a:ea typeface="Yu Gothic UI" panose="020B0500000000000000" pitchFamily="34" charset="-128"/>
              <a:cs typeface="Angsana New" panose="02020603050405020304" pitchFamily="18" charset="-34"/>
            </a:endParaRPr>
          </a:p>
          <a:p>
            <a:pPr defTabSz="914126"/>
            <a:endParaRPr lang="en-US" altLang="zh-TW" sz="3599" b="1" dirty="0">
              <a:solidFill>
                <a:srgbClr val="6E2A8E"/>
              </a:solidFill>
              <a:latin typeface="Aptos" panose="020B0004020202020204" pitchFamily="34" charset="0"/>
              <a:ea typeface="Yu Gothic UI" panose="020B0500000000000000" pitchFamily="34" charset="-128"/>
            </a:endParaRPr>
          </a:p>
          <a:p>
            <a:pPr defTabSz="914126"/>
            <a:r>
              <a:rPr lang="zh-TW" altLang="en-US" sz="3199" b="1" dirty="0">
                <a:solidFill>
                  <a:srgbClr val="6E2A8E"/>
                </a:solidFill>
                <a:latin typeface="Aptos" panose="020B0004020202020204" pitchFamily="34" charset="0"/>
                <a:ea typeface="Yu Gothic UI" panose="020B0500000000000000" pitchFamily="34" charset="-128"/>
                <a:cs typeface="Angsana New" panose="02020603050405020304" pitchFamily="18" charset="-34"/>
              </a:rPr>
              <a:t>創新全效型人工淚液</a:t>
            </a:r>
            <a:endParaRPr lang="en-US" altLang="zh-TW" sz="3199" b="1" dirty="0">
              <a:solidFill>
                <a:srgbClr val="6E2A8E"/>
              </a:solidFill>
              <a:latin typeface="Aptos" panose="020B0004020202020204" pitchFamily="34" charset="0"/>
              <a:ea typeface="Yu Gothic UI" panose="020B0500000000000000" pitchFamily="34" charset="-128"/>
              <a:cs typeface="Angsana New" panose="02020603050405020304" pitchFamily="18" charset="-34"/>
            </a:endParaRPr>
          </a:p>
          <a:p>
            <a:pPr marL="571329" indent="-571329" defTabSz="914126">
              <a:buFont typeface="Arial" panose="020B0604020202020204" pitchFamily="34" charset="0"/>
              <a:buChar char="•"/>
            </a:pPr>
            <a:r>
              <a:rPr lang="zh-TW" altLang="en-US" sz="3199" b="1" dirty="0">
                <a:solidFill>
                  <a:srgbClr val="6E2A8E"/>
                </a:solidFill>
                <a:latin typeface="Aptos" panose="020B0004020202020204" pitchFamily="34" charset="0"/>
                <a:ea typeface="Yu Gothic UI" panose="020B0500000000000000" pitchFamily="34" charset="-128"/>
                <a:cs typeface="Angsana New" panose="02020603050405020304" pitchFamily="18" charset="-34"/>
              </a:rPr>
              <a:t>最接近自然淚液的人工淚液</a:t>
            </a:r>
            <a:endParaRPr lang="en-US" altLang="zh-TW" sz="3199" b="1" dirty="0">
              <a:solidFill>
                <a:srgbClr val="6E2A8E"/>
              </a:solidFill>
              <a:latin typeface="Aptos" panose="020B0004020202020204" pitchFamily="34" charset="0"/>
              <a:ea typeface="Yu Gothic UI" panose="020B0500000000000000" pitchFamily="34" charset="-128"/>
              <a:cs typeface="Angsana New" panose="02020603050405020304" pitchFamily="18" charset="-34"/>
            </a:endParaRPr>
          </a:p>
          <a:p>
            <a:pPr marL="571329" indent="-571329" defTabSz="914126">
              <a:buFont typeface="Arial" panose="020B0604020202020204" pitchFamily="34" charset="0"/>
              <a:buChar char="•"/>
            </a:pPr>
            <a:r>
              <a:rPr lang="zh-TW" altLang="en-US" sz="3199" b="1" dirty="0">
                <a:solidFill>
                  <a:srgbClr val="6E2A8E"/>
                </a:solidFill>
                <a:latin typeface="Aptos" panose="020B0004020202020204" pitchFamily="34" charset="0"/>
                <a:ea typeface="Yu Gothic UI" panose="020B0500000000000000" pitchFamily="34" charset="-128"/>
                <a:cs typeface="Angsana New" panose="02020603050405020304" pitchFamily="18" charset="-34"/>
              </a:rPr>
              <a:t>創新藥物傳遞系統</a:t>
            </a:r>
            <a:r>
              <a:rPr lang="en-US" altLang="zh-TW" sz="3199" b="1" dirty="0" err="1">
                <a:solidFill>
                  <a:srgbClr val="6E2A8E"/>
                </a:solidFill>
                <a:latin typeface="Aptos" panose="020B0004020202020204" pitchFamily="34" charset="0"/>
                <a:ea typeface="Yu Gothic UI" panose="020B0500000000000000" pitchFamily="34" charset="-128"/>
                <a:cs typeface="Angsana New" panose="02020603050405020304" pitchFamily="18" charset="-34"/>
              </a:rPr>
              <a:t>Nanoemulsion</a:t>
            </a:r>
            <a:endParaRPr lang="en-US" altLang="zh-TW" sz="3199" b="1" dirty="0">
              <a:solidFill>
                <a:srgbClr val="6E2A8E"/>
              </a:solidFill>
              <a:latin typeface="Aptos" panose="020B0004020202020204" pitchFamily="34" charset="0"/>
              <a:ea typeface="Yu Gothic UI" panose="020B0500000000000000" pitchFamily="34" charset="-128"/>
              <a:cs typeface="Angsana New" panose="02020603050405020304" pitchFamily="18" charset="-34"/>
            </a:endParaRP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D32E677F-BDFD-AC0D-B599-2A2F5ACE7302}"/>
              </a:ext>
            </a:extLst>
          </p:cNvPr>
          <p:cNvGrpSpPr/>
          <p:nvPr/>
        </p:nvGrpSpPr>
        <p:grpSpPr>
          <a:xfrm>
            <a:off x="7778395" y="1313331"/>
            <a:ext cx="3431431" cy="4231339"/>
            <a:chOff x="764980" y="1351841"/>
            <a:chExt cx="2667879" cy="3326440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C92157A9-6328-8102-FAB2-81D46AC9E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4980" y="1351841"/>
              <a:ext cx="2666314" cy="3326440"/>
            </a:xfrm>
            <a:prstGeom prst="rect">
              <a:avLst/>
            </a:prstGeom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CAC8CB2-6231-8FE2-EEF1-EF1D4EC22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2088" y="1407934"/>
              <a:ext cx="800771" cy="800771"/>
            </a:xfrm>
            <a:prstGeom prst="rect">
              <a:avLst/>
            </a:prstGeom>
          </p:spPr>
        </p:pic>
      </p:grp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5DB962F-FAAA-1550-0065-8A33532F1E35}"/>
              </a:ext>
            </a:extLst>
          </p:cNvPr>
          <p:cNvSpPr txBox="1"/>
          <p:nvPr/>
        </p:nvSpPr>
        <p:spPr>
          <a:xfrm>
            <a:off x="1627889" y="6367686"/>
            <a:ext cx="7184741" cy="18461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defTabSz="914126">
              <a:defRPr/>
            </a:pPr>
            <a:r>
              <a:rPr lang="en-GB" sz="600" b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References: 1.</a:t>
            </a:r>
            <a:r>
              <a:rPr lang="en-GB" sz="6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600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Ketelson</a:t>
            </a:r>
            <a:r>
              <a:rPr lang="en-GB" sz="6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H, </a:t>
            </a:r>
            <a:r>
              <a:rPr lang="en-GB" sz="600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Rangarjan</a:t>
            </a:r>
            <a:r>
              <a:rPr lang="en-GB" sz="6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R. Pre-clinical evaluation of a novel phospholipid nano emulsion based lubricant eye drops. Poster presented at ARVO 2017, Baltimore, MD.</a:t>
            </a:r>
            <a:r>
              <a:rPr lang="en-GB" sz="600" b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2. </a:t>
            </a:r>
            <a:r>
              <a:rPr lang="en-GB" sz="6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Rangarajan R, </a:t>
            </a:r>
            <a:r>
              <a:rPr lang="en-GB" sz="600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Ketelson</a:t>
            </a:r>
            <a:r>
              <a:rPr lang="en-GB" sz="6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H. Preclinical evaluation of a new hydroxypropyl-guar phospholipid nano emulsion-based artificial tear formulation in models of corneal epithelium. </a:t>
            </a:r>
            <a:r>
              <a:rPr lang="en-GB" sz="600" i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Oculi </a:t>
            </a:r>
            <a:r>
              <a:rPr lang="en-GB" sz="600" i="1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Pharmacol</a:t>
            </a:r>
            <a:r>
              <a:rPr lang="en-GB" sz="600" i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600" i="1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</a:t>
            </a:r>
            <a:r>
              <a:rPr lang="en-GB" sz="600" i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6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2019;35(1):32-37.</a:t>
            </a: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E716F4C9-8359-9A28-C97E-9DE3BA575462}"/>
              </a:ext>
            </a:extLst>
          </p:cNvPr>
          <p:cNvSpPr txBox="1">
            <a:spLocks/>
          </p:cNvSpPr>
          <p:nvPr/>
        </p:nvSpPr>
        <p:spPr>
          <a:xfrm>
            <a:off x="896303" y="324909"/>
            <a:ext cx="10923656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199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Innovative Comprehensive Therapeutic Artificial Tears </a:t>
            </a:r>
          </a:p>
        </p:txBody>
      </p:sp>
    </p:spTree>
    <p:extLst>
      <p:ext uri="{BB962C8B-B14F-4D97-AF65-F5344CB8AC3E}">
        <p14:creationId xmlns:p14="http://schemas.microsoft.com/office/powerpoint/2010/main" val="404222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B90ED7F-67C4-C9C4-18F7-028AE614CDD3}"/>
              </a:ext>
            </a:extLst>
          </p:cNvPr>
          <p:cNvGrpSpPr/>
          <p:nvPr/>
        </p:nvGrpSpPr>
        <p:grpSpPr>
          <a:xfrm>
            <a:off x="567434" y="1293164"/>
            <a:ext cx="10510972" cy="3857816"/>
            <a:chOff x="2017463" y="4645640"/>
            <a:chExt cx="27255702" cy="8863827"/>
          </a:xfrm>
        </p:grpSpPr>
        <p:sp>
          <p:nvSpPr>
            <p:cNvPr id="3" name="流程圖: 接點 2">
              <a:extLst>
                <a:ext uri="{FF2B5EF4-FFF2-40B4-BE49-F238E27FC236}">
                  <a16:creationId xmlns:a16="http://schemas.microsoft.com/office/drawing/2014/main" id="{5AC9F670-F1F6-01D2-A438-DF2586B051A4}"/>
                </a:ext>
              </a:extLst>
            </p:cNvPr>
            <p:cNvSpPr/>
            <p:nvPr/>
          </p:nvSpPr>
          <p:spPr>
            <a:xfrm>
              <a:off x="16632195" y="4752677"/>
              <a:ext cx="370702" cy="370702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zh-TW" altLang="en-US" sz="1799">
                <a:solidFill>
                  <a:prstClr val="white"/>
                </a:solidFill>
                <a:latin typeface="Aptos" panose="020B00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" name="流程圖: 接點 3">
              <a:extLst>
                <a:ext uri="{FF2B5EF4-FFF2-40B4-BE49-F238E27FC236}">
                  <a16:creationId xmlns:a16="http://schemas.microsoft.com/office/drawing/2014/main" id="{C2EF5862-85DC-57FC-7B94-7134F844758F}"/>
                </a:ext>
              </a:extLst>
            </p:cNvPr>
            <p:cNvSpPr/>
            <p:nvPr/>
          </p:nvSpPr>
          <p:spPr>
            <a:xfrm>
              <a:off x="16632195" y="9135962"/>
              <a:ext cx="370702" cy="370702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zh-TW" altLang="en-US" sz="1799">
                <a:solidFill>
                  <a:prstClr val="white"/>
                </a:solidFill>
                <a:latin typeface="Aptos" panose="020B00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" name="流程圖: 接點 4">
              <a:extLst>
                <a:ext uri="{FF2B5EF4-FFF2-40B4-BE49-F238E27FC236}">
                  <a16:creationId xmlns:a16="http://schemas.microsoft.com/office/drawing/2014/main" id="{A1BA9B9C-42FE-D032-F440-AE5EA7A8ED0C}"/>
                </a:ext>
              </a:extLst>
            </p:cNvPr>
            <p:cNvSpPr/>
            <p:nvPr/>
          </p:nvSpPr>
          <p:spPr>
            <a:xfrm>
              <a:off x="16669270" y="12804269"/>
              <a:ext cx="370702" cy="370702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zh-TW" altLang="en-US" sz="1799">
                <a:solidFill>
                  <a:prstClr val="white"/>
                </a:solidFill>
                <a:latin typeface="Aptos" panose="020B0004020202020204" pitchFamily="34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D4152014-2201-D8A6-F347-99A735F4905A}"/>
                </a:ext>
              </a:extLst>
            </p:cNvPr>
            <p:cNvGrpSpPr/>
            <p:nvPr/>
          </p:nvGrpSpPr>
          <p:grpSpPr>
            <a:xfrm>
              <a:off x="2017463" y="4645640"/>
              <a:ext cx="27255702" cy="8863827"/>
              <a:chOff x="2017463" y="4645640"/>
              <a:chExt cx="27255702" cy="8863827"/>
            </a:xfrm>
          </p:grpSpPr>
          <p:pic>
            <p:nvPicPr>
              <p:cNvPr id="7" name="Picture 2" descr="Advances in the diagnosis and treatment of dry eye - ScienceDirect">
                <a:extLst>
                  <a:ext uri="{FF2B5EF4-FFF2-40B4-BE49-F238E27FC236}">
                    <a16:creationId xmlns:a16="http://schemas.microsoft.com/office/drawing/2014/main" id="{D1867F6A-55CF-2C5D-00AD-AEBE0009F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017463" y="6008679"/>
                <a:ext cx="8868177" cy="6995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接點: 肘形 7">
                <a:extLst>
                  <a:ext uri="{FF2B5EF4-FFF2-40B4-BE49-F238E27FC236}">
                    <a16:creationId xmlns:a16="http://schemas.microsoft.com/office/drawing/2014/main" id="{E7124F6E-68C9-0C3A-7A0E-CAB37C452FC8}"/>
                  </a:ext>
                </a:extLst>
              </p:cNvPr>
              <p:cNvCxnSpPr/>
              <p:nvPr/>
            </p:nvCxnSpPr>
            <p:spPr>
              <a:xfrm flipV="1">
                <a:off x="10885640" y="4942703"/>
                <a:ext cx="5746555" cy="2347783"/>
              </a:xfrm>
              <a:prstGeom prst="bentConnector3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52C2B5B3-355B-FB9E-3E86-426E25503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5640" y="9341708"/>
                <a:ext cx="574655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接點: 肘形 9">
                <a:extLst>
                  <a:ext uri="{FF2B5EF4-FFF2-40B4-BE49-F238E27FC236}">
                    <a16:creationId xmlns:a16="http://schemas.microsoft.com/office/drawing/2014/main" id="{A89B6EC7-2FAB-DD09-E2CB-7DDB23221503}"/>
                  </a:ext>
                </a:extLst>
              </p:cNvPr>
              <p:cNvCxnSpPr/>
              <p:nvPr/>
            </p:nvCxnSpPr>
            <p:spPr>
              <a:xfrm>
                <a:off x="10885640" y="11343503"/>
                <a:ext cx="5746555" cy="1661146"/>
              </a:xfrm>
              <a:prstGeom prst="bentConnector3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BBAF3F1-EB50-B7C0-EAB6-2CA97851A54E}"/>
                  </a:ext>
                </a:extLst>
              </p:cNvPr>
              <p:cNvSpPr txBox="1"/>
              <p:nvPr/>
            </p:nvSpPr>
            <p:spPr>
              <a:xfrm>
                <a:off x="17039972" y="4645640"/>
                <a:ext cx="12196118" cy="1484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594">
                  <a:defRPr/>
                </a:pPr>
                <a:r>
                  <a:rPr lang="en-US" altLang="zh-TW" sz="1799" b="1" dirty="0">
                    <a:solidFill>
                      <a:srgbClr val="002060"/>
                    </a:solidFill>
                    <a:latin typeface="Aptos" panose="020B0004020202020204" pitchFamily="34" charset="0"/>
                    <a:ea typeface="Microsoft GothicNeo" panose="020B0503020000020004" pitchFamily="34" charset="-127"/>
                    <a:cs typeface="Microsoft GothicNeo" panose="020B0503020000020004" pitchFamily="34" charset="-127"/>
                  </a:rPr>
                  <a:t>Mineral oil</a:t>
                </a:r>
              </a:p>
              <a:p>
                <a:pPr defTabSz="685594">
                  <a:defRPr/>
                </a:pPr>
                <a:r>
                  <a:rPr lang="en-US" altLang="zh-TW" sz="1799" b="1" dirty="0">
                    <a:solidFill>
                      <a:srgbClr val="002060"/>
                    </a:solidFill>
                    <a:latin typeface="Aptos" panose="020B0004020202020204" pitchFamily="34" charset="0"/>
                    <a:ea typeface="Microsoft GothicNeo" panose="020B0503020000020004" pitchFamily="34" charset="-127"/>
                    <a:cs typeface="Microsoft GothicNeo" panose="020B0503020000020004" pitchFamily="34" charset="-127"/>
                  </a:rPr>
                  <a:t>Phospholipid</a:t>
                </a: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96D6990-11E9-C5F1-EDC5-1A1DE1A4C71E}"/>
                  </a:ext>
                </a:extLst>
              </p:cNvPr>
              <p:cNvSpPr txBox="1"/>
              <p:nvPr/>
            </p:nvSpPr>
            <p:spPr>
              <a:xfrm>
                <a:off x="17039971" y="8851607"/>
                <a:ext cx="12196117" cy="848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594">
                  <a:defRPr/>
                </a:pPr>
                <a:r>
                  <a:rPr lang="en-US" altLang="zh-TW" sz="1799" b="1" dirty="0">
                    <a:solidFill>
                      <a:srgbClr val="002060"/>
                    </a:solidFill>
                    <a:latin typeface="Aptos" panose="020B0004020202020204" pitchFamily="34" charset="0"/>
                    <a:ea typeface="Microsoft GothicNeo" panose="020B0503020000020004" pitchFamily="34" charset="-127"/>
                    <a:cs typeface="Microsoft GothicNeo" panose="020B0503020000020004" pitchFamily="34" charset="-127"/>
                  </a:rPr>
                  <a:t>PG (Propylene-Glycol) 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F551ECB-F012-A672-4BF3-B215970CC4F2}"/>
                  </a:ext>
                </a:extLst>
              </p:cNvPr>
              <p:cNvSpPr txBox="1"/>
              <p:nvPr/>
            </p:nvSpPr>
            <p:spPr>
              <a:xfrm>
                <a:off x="17077048" y="12661100"/>
                <a:ext cx="12196117" cy="848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594">
                  <a:defRPr/>
                </a:pPr>
                <a:r>
                  <a:rPr lang="en-US" altLang="zh-TW" sz="1799" b="1" dirty="0">
                    <a:solidFill>
                      <a:srgbClr val="002060"/>
                    </a:solidFill>
                    <a:latin typeface="Aptos" panose="020B0004020202020204" pitchFamily="34" charset="0"/>
                    <a:ea typeface="Microsoft GothicNeo" panose="020B0503020000020004" pitchFamily="34" charset="-127"/>
                    <a:cs typeface="Microsoft GothicNeo" panose="020B0503020000020004" pitchFamily="34" charset="-127"/>
                  </a:rPr>
                  <a:t>HP-Guar</a:t>
                </a:r>
              </a:p>
            </p:txBody>
          </p:sp>
        </p:grpSp>
      </p:grpSp>
      <p:pic>
        <p:nvPicPr>
          <p:cNvPr id="15" name="Obraz 6" descr="Obraz zawierający zwierzę, osoba, tort, zdobione&#10;&#10;Opis wygenerowany automatycznie">
            <a:extLst>
              <a:ext uri="{FF2B5EF4-FFF2-40B4-BE49-F238E27FC236}">
                <a16:creationId xmlns:a16="http://schemas.microsoft.com/office/drawing/2014/main" id="{5074548E-AC11-E981-3CD6-DC553F4DC215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670" y="4304135"/>
            <a:ext cx="1498315" cy="131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F070F9-4902-AF12-E890-079ED4F0E81B}"/>
              </a:ext>
            </a:extLst>
          </p:cNvPr>
          <p:cNvSpPr txBox="1"/>
          <p:nvPr/>
        </p:nvSpPr>
        <p:spPr>
          <a:xfrm>
            <a:off x="9527965" y="4227891"/>
            <a:ext cx="2291995" cy="147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altLang="zh-TW" sz="1799" b="1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HP-Guar </a:t>
            </a:r>
            <a:endParaRPr lang="en-US" altLang="zh-TW" sz="1799" dirty="0">
              <a:solidFill>
                <a:srgbClr val="5C2D84"/>
              </a:solidFill>
              <a:latin typeface="Aptos" panose="020B00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914126"/>
            <a:r>
              <a:rPr lang="en-US" altLang="zh-TW" sz="1799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Increases mucous layer thickness and protects the ocular surface</a:t>
            </a:r>
            <a:r>
              <a:rPr lang="en-US" altLang="zh-TW" sz="1799" baseline="30000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1,3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3A22DF5-D43A-EF45-7327-C390DA69C882}"/>
              </a:ext>
            </a:extLst>
          </p:cNvPr>
          <p:cNvSpPr txBox="1"/>
          <p:nvPr/>
        </p:nvSpPr>
        <p:spPr>
          <a:xfrm>
            <a:off x="9527966" y="820411"/>
            <a:ext cx="2472690" cy="1199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altLang="zh-TW" sz="1799" b="1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Nano-sized lipid droplets </a:t>
            </a:r>
          </a:p>
          <a:p>
            <a:pPr defTabSz="914126"/>
            <a:r>
              <a:rPr lang="en-US" altLang="zh-TW" sz="1799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Replenish the lipid layer of the tear film.</a:t>
            </a:r>
            <a:r>
              <a:rPr lang="en-US" altLang="zh-TW" sz="1799" baseline="30000" dirty="0">
                <a:solidFill>
                  <a:srgbClr val="5C2D84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22A32E93-050E-DED1-EC6F-2D5FEAB009E0}"/>
              </a:ext>
            </a:extLst>
          </p:cNvPr>
          <p:cNvSpPr txBox="1">
            <a:spLocks/>
          </p:cNvSpPr>
          <p:nvPr/>
        </p:nvSpPr>
        <p:spPr>
          <a:xfrm>
            <a:off x="896303" y="324909"/>
            <a:ext cx="10923656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199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Most Resemble to Natural tears</a:t>
            </a:r>
          </a:p>
        </p:txBody>
      </p:sp>
      <p:pic>
        <p:nvPicPr>
          <p:cNvPr id="21" name="Picture 36">
            <a:extLst>
              <a:ext uri="{FF2B5EF4-FFF2-40B4-BE49-F238E27FC236}">
                <a16:creationId xmlns:a16="http://schemas.microsoft.com/office/drawing/2014/main" id="{77A76B8A-4BE7-853C-DD04-F040A99636AB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5261" y="1115170"/>
            <a:ext cx="1161703" cy="1161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40">
            <a:extLst>
              <a:ext uri="{FF2B5EF4-FFF2-40B4-BE49-F238E27FC236}">
                <a16:creationId xmlns:a16="http://schemas.microsoft.com/office/drawing/2014/main" id="{960B7BDD-68D0-56B5-B9CF-1754D1DB8954}"/>
              </a:ext>
            </a:extLst>
          </p:cNvPr>
          <p:cNvSpPr/>
          <p:nvPr/>
        </p:nvSpPr>
        <p:spPr>
          <a:xfrm>
            <a:off x="8328248" y="1547500"/>
            <a:ext cx="641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900" b="1" dirty="0">
                <a:solidFill>
                  <a:prstClr val="black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Mineral Oil</a:t>
            </a:r>
            <a:endParaRPr lang="en-US" sz="900" dirty="0">
              <a:solidFill>
                <a:prstClr val="black"/>
              </a:solidFill>
              <a:latin typeface="Aptos" panose="020B00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41">
            <a:extLst>
              <a:ext uri="{FF2B5EF4-FFF2-40B4-BE49-F238E27FC236}">
                <a16:creationId xmlns:a16="http://schemas.microsoft.com/office/drawing/2014/main" id="{619D57EF-86B3-7A90-ED75-5853620995B9}"/>
              </a:ext>
            </a:extLst>
          </p:cNvPr>
          <p:cNvSpPr/>
          <p:nvPr/>
        </p:nvSpPr>
        <p:spPr>
          <a:xfrm>
            <a:off x="7863462" y="925725"/>
            <a:ext cx="16052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>
              <a:defRPr/>
            </a:pPr>
            <a:r>
              <a:rPr lang="en-US" sz="900" b="1" dirty="0">
                <a:solidFill>
                  <a:prstClr val="black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Anionic Phospholipids</a:t>
            </a:r>
            <a:endParaRPr lang="en-US" sz="900" dirty="0">
              <a:solidFill>
                <a:prstClr val="black"/>
              </a:solidFill>
              <a:latin typeface="Aptos" panose="020B0004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D6A78B1-7A20-728A-40F7-24DC13121366}"/>
              </a:ext>
            </a:extLst>
          </p:cNvPr>
          <p:cNvSpPr txBox="1"/>
          <p:nvPr/>
        </p:nvSpPr>
        <p:spPr>
          <a:xfrm>
            <a:off x="1523263" y="6356485"/>
            <a:ext cx="9109995" cy="43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>
              <a:defRPr/>
            </a:pPr>
            <a:r>
              <a:rPr lang="en-GB" altLang="zh-TW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ptos" panose="020B00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Reference: </a:t>
            </a:r>
            <a:r>
              <a:rPr lang="en-US" altLang="zh-TW" sz="8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Wolffsohn</a:t>
            </a:r>
            <a:r>
              <a:rPr lang="en-US" altLang="zh-TW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 JS, </a:t>
            </a:r>
            <a:r>
              <a:rPr lang="en-US" altLang="zh-TW" sz="8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Arita</a:t>
            </a:r>
            <a:r>
              <a:rPr lang="en-US" altLang="zh-TW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 R, Chalmers R, et al. TFOS DEWS II Diagnostic Methodology report. </a:t>
            </a:r>
            <a:r>
              <a:rPr lang="en-US" altLang="zh-TW" sz="800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Ocul</a:t>
            </a:r>
            <a:r>
              <a:rPr lang="en-US" altLang="zh-TW" sz="800" i="1" dirty="0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 Surf</a:t>
            </a:r>
            <a:r>
              <a:rPr lang="en-US" altLang="zh-TW" sz="800" dirty="0">
                <a:solidFill>
                  <a:srgbClr val="000000">
                    <a:lumMod val="50000"/>
                    <a:lumOff val="50000"/>
                  </a:srgbClr>
                </a:solidFill>
                <a:latin typeface="Aptos" panose="020B0004020202020204" pitchFamily="34" charset="0"/>
                <a:ea typeface="新細明體" panose="02020500000000000000" pitchFamily="18" charset="-120"/>
              </a:rPr>
              <a:t>. 2017;15(3):539-574.</a:t>
            </a:r>
          </a:p>
          <a:p>
            <a:pPr defTabSz="914126">
              <a:defRPr/>
            </a:pPr>
            <a:r>
              <a:rPr lang="en-GB" altLang="zh-TW" sz="700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Ketelson</a:t>
            </a:r>
            <a:r>
              <a:rPr lang="en-GB" altLang="zh-TW" sz="7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H, </a:t>
            </a:r>
            <a:r>
              <a:rPr lang="en-GB" altLang="zh-TW" sz="700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Rangarjan</a:t>
            </a:r>
            <a:r>
              <a:rPr lang="en-GB" altLang="zh-TW" sz="7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R. Pre-clinical evaluation of a novel phospholipid nano emulsion based lubricant eye drops. Poster presented at ARVO 2017, Baltimore, MD.</a:t>
            </a:r>
            <a:r>
              <a:rPr lang="en-GB" altLang="zh-TW" sz="700" b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2. </a:t>
            </a:r>
            <a:r>
              <a:rPr lang="en-GB" altLang="zh-TW" sz="7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Rangarajan R, </a:t>
            </a:r>
            <a:r>
              <a:rPr lang="en-GB" altLang="zh-TW" sz="700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Ketelson</a:t>
            </a:r>
            <a:r>
              <a:rPr lang="en-GB" altLang="zh-TW" sz="7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H. Preclinical evaluation of a new hydroxypropyl-guar phospholipid nano emulsion-based artificial tear formulation in models of corneal epithelium. </a:t>
            </a:r>
            <a:r>
              <a:rPr lang="en-GB" altLang="zh-TW" sz="700" i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 Oculi </a:t>
            </a:r>
            <a:r>
              <a:rPr lang="en-GB" altLang="zh-TW" sz="700" i="1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Pharmacol</a:t>
            </a:r>
            <a:r>
              <a:rPr lang="en-GB" altLang="zh-TW" sz="700" i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altLang="zh-TW" sz="700" i="1" dirty="0" err="1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</a:t>
            </a:r>
            <a:r>
              <a:rPr lang="en-GB" altLang="zh-TW" sz="700" i="1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altLang="zh-TW" sz="700" dirty="0">
                <a:solidFill>
                  <a:srgbClr val="7F7F7F"/>
                </a:solidFill>
                <a:latin typeface="Aptos" panose="020B00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2019;35(1):32-37.</a:t>
            </a:r>
            <a:endParaRPr lang="en-US" altLang="zh-TW" sz="800" dirty="0">
              <a:solidFill>
                <a:srgbClr val="000000">
                  <a:lumMod val="50000"/>
                  <a:lumOff val="50000"/>
                </a:srgbClr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774EEB-5BFF-48BB-B668-120E056FD117}"/>
              </a:ext>
            </a:extLst>
          </p:cNvPr>
          <p:cNvSpPr/>
          <p:nvPr/>
        </p:nvSpPr>
        <p:spPr>
          <a:xfrm>
            <a:off x="6384983" y="1320786"/>
            <a:ext cx="1570756" cy="612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zh-TW" altLang="en-US" sz="1799">
              <a:solidFill>
                <a:prstClr val="white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32B88A-1B58-4F1C-83A2-0DE85EDE6EA7}"/>
              </a:ext>
            </a:extLst>
          </p:cNvPr>
          <p:cNvSpPr/>
          <p:nvPr/>
        </p:nvSpPr>
        <p:spPr>
          <a:xfrm>
            <a:off x="6393585" y="3018676"/>
            <a:ext cx="2599536" cy="519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zh-TW" altLang="en-US" sz="1799">
              <a:solidFill>
                <a:prstClr val="white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708723-631A-4191-90B7-0457DA039F95}"/>
              </a:ext>
            </a:extLst>
          </p:cNvPr>
          <p:cNvSpPr/>
          <p:nvPr/>
        </p:nvSpPr>
        <p:spPr>
          <a:xfrm>
            <a:off x="6384984" y="4656522"/>
            <a:ext cx="1160945" cy="568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zh-TW" altLang="en-US" sz="1799">
              <a:solidFill>
                <a:prstClr val="white"/>
              </a:solidFill>
              <a:latin typeface="Aptos" panose="020B00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C470DE5-383F-7993-8BCC-6D5544370629}"/>
              </a:ext>
            </a:extLst>
          </p:cNvPr>
          <p:cNvSpPr/>
          <p:nvPr/>
        </p:nvSpPr>
        <p:spPr>
          <a:xfrm>
            <a:off x="9397984" y="739311"/>
            <a:ext cx="2026608" cy="7587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96116F6-2202-393A-8932-786B9FC63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53" y="2326055"/>
            <a:ext cx="5132464" cy="41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55F21A49-C7D8-1F66-1143-1B3C9DF6CB3E}"/>
              </a:ext>
            </a:extLst>
          </p:cNvPr>
          <p:cNvSpPr/>
          <p:nvPr/>
        </p:nvSpPr>
        <p:spPr>
          <a:xfrm>
            <a:off x="292370" y="519195"/>
            <a:ext cx="11607260" cy="4492663"/>
          </a:xfrm>
          <a:prstGeom prst="roundRect">
            <a:avLst>
              <a:gd name="adj" fmla="val 144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ptos" panose="020B0004020202020204" pitchFamily="34" charset="0"/>
            </a:endParaRPr>
          </a:p>
        </p:txBody>
      </p:sp>
      <p:sp>
        <p:nvSpPr>
          <p:cNvPr id="7" name="object 22">
            <a:extLst>
              <a:ext uri="{FF2B5EF4-FFF2-40B4-BE49-F238E27FC236}">
                <a16:creationId xmlns:a16="http://schemas.microsoft.com/office/drawing/2014/main" id="{E8C799F8-3A52-AA3D-C07E-D0CE61499225}"/>
              </a:ext>
            </a:extLst>
          </p:cNvPr>
          <p:cNvSpPr txBox="1"/>
          <p:nvPr/>
        </p:nvSpPr>
        <p:spPr>
          <a:xfrm>
            <a:off x="904534" y="5371897"/>
            <a:ext cx="10995096" cy="25391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HPG, </a:t>
            </a:r>
            <a:r>
              <a:rPr lang="en-US" sz="700" dirty="0" err="1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hydroxypopylguar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;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 MDPF, multidose preservative free; PG, propylene glycol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 </a:t>
            </a:r>
          </a:p>
          <a:p>
            <a:pPr>
              <a:defRPr/>
            </a:pPr>
            <a:r>
              <a:rPr lang="en-US" sz="7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ptos" panose="020B00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References: 1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. Alcon data on file, 2017.</a:t>
            </a:r>
            <a:r>
              <a:rPr lang="en-US" sz="700" b="1" dirty="0">
                <a:solidFill>
                  <a:srgbClr val="000000">
                    <a:lumMod val="65000"/>
                    <a:lumOff val="35000"/>
                  </a:srgbClr>
                </a:solidFill>
                <a:latin typeface="Aptos" panose="020B00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2</a:t>
            </a:r>
            <a:r>
              <a:rPr lang="en-US" sz="700" b="1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. </a:t>
            </a:r>
            <a:r>
              <a:rPr lang="en-US" sz="700" dirty="0" err="1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Ketelson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 H, </a:t>
            </a:r>
            <a:r>
              <a:rPr lang="en-US" sz="700" dirty="0" err="1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Rangarjan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 R. Pre-clinical evaluation of a novel phospholipid </a:t>
            </a:r>
            <a:r>
              <a:rPr lang="en-US" sz="700" dirty="0" err="1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nanoemulsion</a:t>
            </a:r>
            <a:r>
              <a:rPr lang="en-US" sz="700" dirty="0">
                <a:solidFill>
                  <a:srgbClr val="808080"/>
                </a:solidFill>
                <a:latin typeface="Aptos" panose="020B0004020202020204" pitchFamily="34" charset="0"/>
                <a:cs typeface="Arial"/>
              </a:rPr>
              <a:t> based lubricant eye drops. Poster presented at ARVO 2017, Baltimore, MD. 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8D731622-1C19-2B81-E6B5-9891B422A91B}"/>
              </a:ext>
            </a:extLst>
          </p:cNvPr>
          <p:cNvGrpSpPr/>
          <p:nvPr/>
        </p:nvGrpSpPr>
        <p:grpSpPr>
          <a:xfrm>
            <a:off x="674038" y="404665"/>
            <a:ext cx="11038056" cy="4492663"/>
            <a:chOff x="990425" y="1756770"/>
            <a:chExt cx="11038056" cy="3958230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729927D5-B153-0CBC-5DC3-6D029509B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7032" y="2500615"/>
              <a:ext cx="1703640" cy="1107366"/>
            </a:xfrm>
            <a:prstGeom prst="rect">
              <a:avLst/>
            </a:prstGeom>
          </p:spPr>
        </p:pic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E775D385-0E99-04C2-D412-84E8188CC586}"/>
                </a:ext>
              </a:extLst>
            </p:cNvPr>
            <p:cNvSpPr/>
            <p:nvPr/>
          </p:nvSpPr>
          <p:spPr>
            <a:xfrm>
              <a:off x="990425" y="1756770"/>
              <a:ext cx="5205488" cy="1907006"/>
            </a:xfrm>
            <a:prstGeom prst="roundRect">
              <a:avLst>
                <a:gd name="adj" fmla="val 828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300"/>
                </a:spcAft>
                <a:defRPr/>
              </a:pPr>
              <a:r>
                <a:rPr lang="en-US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Microfluidizer</a:t>
              </a:r>
              <a:r>
                <a:rPr lang="en-US" b="1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®</a:t>
              </a:r>
              <a:r>
                <a:rPr lang="en-US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 technology</a:t>
              </a:r>
              <a:r>
                <a:rPr lang="en-US" b="1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1</a:t>
              </a:r>
            </a:p>
            <a:p>
              <a:pPr marL="115888" indent="-115888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rgbClr val="003493"/>
                  </a:solidFill>
                  <a:latin typeface="Aptos" panose="020B0004020202020204" pitchFamily="34" charset="0"/>
                </a:rPr>
                <a:t>Microfluidizer</a:t>
              </a:r>
              <a:r>
                <a:rPr lang="en-US" sz="1600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®</a:t>
              </a:r>
              <a:r>
                <a:rPr lang="en-US" sz="1600" dirty="0">
                  <a:solidFill>
                    <a:srgbClr val="003493"/>
                  </a:solidFill>
                  <a:latin typeface="Aptos" panose="020B0004020202020204" pitchFamily="34" charset="0"/>
                </a:rPr>
                <a:t> is capable of generating pressures up to 30,000 psi with flow rates up to 125 mL/minute</a:t>
              </a:r>
            </a:p>
            <a:p>
              <a:pPr marL="115888" indent="-115888">
                <a:spcAft>
                  <a:spcPts val="3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rgbClr val="003493"/>
                  </a:solidFill>
                  <a:latin typeface="Aptos" panose="020B0004020202020204" pitchFamily="34" charset="0"/>
                </a:rPr>
                <a:t>Microfluidics’ fixed-geometry chambers and constant pressure pumping system provide a uniform processing environment for the entire product volume and guarantees scale up of the chambers</a:t>
              </a:r>
              <a:endParaRPr lang="en-IN" sz="1600" dirty="0">
                <a:solidFill>
                  <a:srgbClr val="003493"/>
                </a:solidFill>
                <a:latin typeface="Aptos" panose="020B0004020202020204" pitchFamily="34" charset="0"/>
              </a:endParaRPr>
            </a:p>
          </p:txBody>
        </p:sp>
        <p:grpSp>
          <p:nvGrpSpPr>
            <p:cNvPr id="10" name="Group 7">
              <a:extLst>
                <a:ext uri="{FF2B5EF4-FFF2-40B4-BE49-F238E27FC236}">
                  <a16:creationId xmlns:a16="http://schemas.microsoft.com/office/drawing/2014/main" id="{221ED618-EF1C-8B72-44E0-F5498C537E32}"/>
                </a:ext>
              </a:extLst>
            </p:cNvPr>
            <p:cNvGrpSpPr/>
            <p:nvPr/>
          </p:nvGrpSpPr>
          <p:grpSpPr>
            <a:xfrm>
              <a:off x="990425" y="3557547"/>
              <a:ext cx="5171717" cy="2157453"/>
              <a:chOff x="990425" y="3557547"/>
              <a:chExt cx="5171717" cy="2157453"/>
            </a:xfrm>
          </p:grpSpPr>
          <p:sp>
            <p:nvSpPr>
              <p:cNvPr id="23" name="Rectangle: Rounded Corners 20">
                <a:extLst>
                  <a:ext uri="{FF2B5EF4-FFF2-40B4-BE49-F238E27FC236}">
                    <a16:creationId xmlns:a16="http://schemas.microsoft.com/office/drawing/2014/main" id="{B3CBAE24-7929-2DE9-C901-12DD7A090A0F}"/>
                  </a:ext>
                </a:extLst>
              </p:cNvPr>
              <p:cNvSpPr/>
              <p:nvPr/>
            </p:nvSpPr>
            <p:spPr>
              <a:xfrm>
                <a:off x="990425" y="3569464"/>
                <a:ext cx="4790497" cy="2145536"/>
              </a:xfrm>
              <a:prstGeom prst="roundRect">
                <a:avLst>
                  <a:gd name="adj" fmla="val 82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300"/>
                  </a:spcAft>
                  <a:defRPr/>
                </a:pPr>
                <a:endParaRPr lang="en-IN" sz="1300">
                  <a:solidFill>
                    <a:srgbClr val="000000"/>
                  </a:solidFill>
                  <a:latin typeface="Aptos" panose="020B0004020202020204" pitchFamily="34" charset="0"/>
                </a:endParaRPr>
              </a:p>
            </p:txBody>
          </p:sp>
          <p:pic>
            <p:nvPicPr>
              <p:cNvPr id="24" name="Picture 21">
                <a:extLst>
                  <a:ext uri="{FF2B5EF4-FFF2-40B4-BE49-F238E27FC236}">
                    <a16:creationId xmlns:a16="http://schemas.microsoft.com/office/drawing/2014/main" id="{D456EA3F-18B2-CC7A-85BA-19C42A2AB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3795" y="3557547"/>
                <a:ext cx="5078347" cy="2127685"/>
              </a:xfrm>
              <a:prstGeom prst="rect">
                <a:avLst/>
              </a:prstGeom>
            </p:spPr>
          </p:pic>
        </p:grp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D894CEA7-ABA5-57DB-2884-D514EE65E819}"/>
                </a:ext>
              </a:extLst>
            </p:cNvPr>
            <p:cNvCxnSpPr>
              <a:cxnSpLocks/>
            </p:cNvCxnSpPr>
            <p:nvPr/>
          </p:nvCxnSpPr>
          <p:spPr>
            <a:xfrm>
              <a:off x="6314918" y="1817863"/>
              <a:ext cx="7402" cy="3806455"/>
            </a:xfrm>
            <a:prstGeom prst="line">
              <a:avLst/>
            </a:prstGeom>
            <a:ln>
              <a:solidFill>
                <a:srgbClr val="003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BF76B45D-0F4F-091E-FE61-239BA15F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17250" y="2500614"/>
              <a:ext cx="1703640" cy="1107366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77BE0936-EE8A-0FCF-C6F1-F338F6DE0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24933" y="4276716"/>
              <a:ext cx="1703641" cy="1107366"/>
            </a:xfrm>
            <a:prstGeom prst="rect">
              <a:avLst/>
            </a:prstGeom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F2915FAB-6CC2-28F5-BFE3-471F8967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7032" y="4279936"/>
              <a:ext cx="1698687" cy="1104146"/>
            </a:xfrm>
            <a:prstGeom prst="rect">
              <a:avLst/>
            </a:prstGeom>
          </p:spPr>
        </p:pic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237D76DD-5090-2C39-F743-1F7AE27D5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867" y="3709419"/>
              <a:ext cx="0" cy="228600"/>
            </a:xfrm>
            <a:prstGeom prst="straightConnector1">
              <a:avLst/>
            </a:prstGeom>
            <a:ln w="38100">
              <a:solidFill>
                <a:srgbClr val="00349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4">
              <a:extLst>
                <a:ext uri="{FF2B5EF4-FFF2-40B4-BE49-F238E27FC236}">
                  <a16:creationId xmlns:a16="http://schemas.microsoft.com/office/drawing/2014/main" id="{7A88D3C1-0638-4701-7DD2-1FF1D98618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312128" y="4674416"/>
              <a:ext cx="0" cy="228600"/>
            </a:xfrm>
            <a:prstGeom prst="straightConnector1">
              <a:avLst/>
            </a:prstGeom>
            <a:ln w="38100">
              <a:solidFill>
                <a:srgbClr val="00349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5">
              <a:extLst>
                <a:ext uri="{FF2B5EF4-FFF2-40B4-BE49-F238E27FC236}">
                  <a16:creationId xmlns:a16="http://schemas.microsoft.com/office/drawing/2014/main" id="{F6CAEF70-10EA-B87A-2B16-8C85E2302F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312128" y="2939998"/>
              <a:ext cx="0" cy="228600"/>
            </a:xfrm>
            <a:prstGeom prst="straightConnector1">
              <a:avLst/>
            </a:prstGeom>
            <a:ln w="38100">
              <a:solidFill>
                <a:srgbClr val="003493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B9666A57-F732-3FAD-66BC-E999DCD374DF}"/>
                </a:ext>
              </a:extLst>
            </p:cNvPr>
            <p:cNvSpPr txBox="1"/>
            <p:nvPr/>
          </p:nvSpPr>
          <p:spPr>
            <a:xfrm>
              <a:off x="6603504" y="1973008"/>
              <a:ext cx="2822919" cy="515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Nano-sized lipid droplets in formulation</a:t>
              </a:r>
              <a:r>
                <a:rPr lang="en-US" sz="1600" b="1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2</a:t>
              </a:r>
              <a:endParaRPr lang="en-IN" sz="1600" baseline="30000" dirty="0">
                <a:solidFill>
                  <a:srgbClr val="003493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882A50F0-B569-E43F-BB53-0FA0F5C69DAC}"/>
                </a:ext>
              </a:extLst>
            </p:cNvPr>
            <p:cNvSpPr txBox="1"/>
            <p:nvPr/>
          </p:nvSpPr>
          <p:spPr>
            <a:xfrm>
              <a:off x="9431154" y="1978207"/>
              <a:ext cx="2597327" cy="515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PG/HPG-</a:t>
              </a:r>
              <a:r>
                <a:rPr lang="en-US" sz="1600" b="1" dirty="0" err="1">
                  <a:solidFill>
                    <a:srgbClr val="003493"/>
                  </a:solidFill>
                  <a:latin typeface="Aptos" panose="020B0004020202020204" pitchFamily="34" charset="0"/>
                </a:rPr>
                <a:t>nanoemulsion</a:t>
              </a:r>
              <a:r>
                <a:rPr lang="en-US" sz="1600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 upon instillation</a:t>
              </a:r>
              <a:r>
                <a:rPr lang="en-US" sz="1600" b="1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2</a:t>
              </a:r>
              <a:endParaRPr lang="en-IN" sz="1600" baseline="30000" dirty="0">
                <a:solidFill>
                  <a:srgbClr val="003493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62C2853A-6EBC-B58F-7EB3-6EBA388DB156}"/>
                </a:ext>
              </a:extLst>
            </p:cNvPr>
            <p:cNvSpPr txBox="1"/>
            <p:nvPr/>
          </p:nvSpPr>
          <p:spPr>
            <a:xfrm>
              <a:off x="9543713" y="3944339"/>
              <a:ext cx="2290629" cy="29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HPG/borate complex</a:t>
              </a:r>
              <a:r>
                <a:rPr lang="en-US" sz="1600" b="1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2</a:t>
              </a:r>
              <a:endParaRPr lang="en-IN" sz="1600" baseline="30000" dirty="0">
                <a:solidFill>
                  <a:srgbClr val="003493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EEFA1B35-7224-6B9E-1E08-83127FFF9B96}"/>
                </a:ext>
              </a:extLst>
            </p:cNvPr>
            <p:cNvSpPr txBox="1"/>
            <p:nvPr/>
          </p:nvSpPr>
          <p:spPr>
            <a:xfrm>
              <a:off x="6603504" y="3711813"/>
              <a:ext cx="2822919" cy="515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003493"/>
                  </a:solidFill>
                  <a:latin typeface="Aptos" panose="020B0004020202020204" pitchFamily="34" charset="0"/>
                </a:rPr>
                <a:t>Nano-sized lipid droplets replenishing the lipid layer</a:t>
              </a:r>
              <a:r>
                <a:rPr lang="en-US" sz="1600" b="1" baseline="30000" dirty="0">
                  <a:solidFill>
                    <a:srgbClr val="003493"/>
                  </a:solidFill>
                  <a:latin typeface="Aptos" panose="020B0004020202020204" pitchFamily="34" charset="0"/>
                </a:rPr>
                <a:t>2</a:t>
              </a:r>
              <a:endParaRPr lang="en-IN" sz="1600" baseline="30000" dirty="0">
                <a:solidFill>
                  <a:srgbClr val="003493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10DD2E3-4A6D-CEBB-A8F3-26F2C8BEB7B8}"/>
              </a:ext>
            </a:extLst>
          </p:cNvPr>
          <p:cNvSpPr txBox="1"/>
          <p:nvPr/>
        </p:nvSpPr>
        <p:spPr>
          <a:xfrm>
            <a:off x="3913369" y="4813358"/>
            <a:ext cx="4365263" cy="830997"/>
          </a:xfrm>
          <a:prstGeom prst="rect">
            <a:avLst/>
          </a:prstGeom>
          <a:solidFill>
            <a:srgbClr val="7D20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00"/>
                </a:solidFill>
                <a:latin typeface="Aptos" panose="020B0004020202020204" pitchFamily="34" charset="0"/>
              </a:rPr>
              <a:t>3X more HP-Guar </a:t>
            </a:r>
          </a:p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Aptos" panose="020B0004020202020204" pitchFamily="34" charset="0"/>
              </a:rPr>
              <a:t>compared to Systane Balance</a:t>
            </a:r>
            <a:endParaRPr lang="zh-TW" altLang="en-US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7C40CC-3F86-7B6B-D988-B105D6E1CB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836712"/>
            <a:ext cx="3766396" cy="487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16873FE1-1B35-32C5-0619-D71AB5A3FB63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6927889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Symptom Relief Following a Single Dose of </a:t>
            </a:r>
          </a:p>
          <a:p>
            <a:pPr marL="0" indent="0" defTabSz="914126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PG-HP Guar </a:t>
            </a:r>
            <a:r>
              <a:rPr lang="en-US" sz="2000" b="1" dirty="0" err="1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Nanoemulsion</a:t>
            </a:r>
            <a:r>
              <a:rPr lang="en-US" sz="2000" b="1" dirty="0">
                <a:solidFill>
                  <a:srgbClr val="6E2A8E"/>
                </a:solidFill>
                <a:latin typeface="Aptos" panose="020B0004020202020204" pitchFamily="34" charset="0"/>
                <a:cs typeface="Gotham Bold" pitchFamily="2" charset="0"/>
              </a:rPr>
              <a:t> in Patients with Dry Eye Disease</a:t>
            </a:r>
          </a:p>
        </p:txBody>
      </p:sp>
      <p:pic>
        <p:nvPicPr>
          <p:cNvPr id="16" name="Bild 16">
            <a:extLst>
              <a:ext uri="{FF2B5EF4-FFF2-40B4-BE49-F238E27FC236}">
                <a16:creationId xmlns:a16="http://schemas.microsoft.com/office/drawing/2014/main" id="{ADF74545-F44A-08DE-EE76-DF6B3F6EA4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3" y="3910140"/>
            <a:ext cx="471221" cy="497400"/>
          </a:xfrm>
          <a:prstGeom prst="rect">
            <a:avLst/>
          </a:prstGeom>
        </p:spPr>
      </p:pic>
      <p:pic>
        <p:nvPicPr>
          <p:cNvPr id="17" name="Bild 17">
            <a:extLst>
              <a:ext uri="{FF2B5EF4-FFF2-40B4-BE49-F238E27FC236}">
                <a16:creationId xmlns:a16="http://schemas.microsoft.com/office/drawing/2014/main" id="{B51D3029-284E-18B5-E28E-A2DC2019DB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2" y="2035576"/>
            <a:ext cx="767915" cy="541031"/>
          </a:xfrm>
          <a:prstGeom prst="rect">
            <a:avLst/>
          </a:prstGeom>
        </p:spPr>
      </p:pic>
      <p:pic>
        <p:nvPicPr>
          <p:cNvPr id="18" name="Bild 18">
            <a:extLst>
              <a:ext uri="{FF2B5EF4-FFF2-40B4-BE49-F238E27FC236}">
                <a16:creationId xmlns:a16="http://schemas.microsoft.com/office/drawing/2014/main" id="{84986D25-CC94-E77B-60F3-0851D4877E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2" y="2970588"/>
            <a:ext cx="514853" cy="514853"/>
          </a:xfrm>
          <a:prstGeom prst="rect">
            <a:avLst/>
          </a:prstGeom>
        </p:spPr>
      </p:pic>
      <p:pic>
        <p:nvPicPr>
          <p:cNvPr id="19" name="Bild 19">
            <a:extLst>
              <a:ext uri="{FF2B5EF4-FFF2-40B4-BE49-F238E27FC236}">
                <a16:creationId xmlns:a16="http://schemas.microsoft.com/office/drawing/2014/main" id="{763EE518-AECC-D0C1-58CD-E58C64B491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8" y="4919613"/>
            <a:ext cx="549758" cy="471221"/>
          </a:xfrm>
          <a:prstGeom prst="rect">
            <a:avLst/>
          </a:prstGeom>
        </p:spPr>
      </p:pic>
      <p:pic>
        <p:nvPicPr>
          <p:cNvPr id="20" name="Bild 20">
            <a:extLst>
              <a:ext uri="{FF2B5EF4-FFF2-40B4-BE49-F238E27FC236}">
                <a16:creationId xmlns:a16="http://schemas.microsoft.com/office/drawing/2014/main" id="{67DBC73A-AFC7-F7D4-A74A-7A5FEF2E261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6" y="1134419"/>
            <a:ext cx="410137" cy="51485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C82621D-22AF-02FD-C71F-72E0EA28B4DE}"/>
              </a:ext>
            </a:extLst>
          </p:cNvPr>
          <p:cNvSpPr txBox="1"/>
          <p:nvPr/>
        </p:nvSpPr>
        <p:spPr>
          <a:xfrm>
            <a:off x="1307367" y="1020476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To evaluate symptom relief in patients with dry eye disease (DED) following a single drop of propylene glycol-hydroxypropyl guar (PG-HPG) </a:t>
            </a:r>
            <a:r>
              <a:rPr lang="en-US" altLang="zh-TW" sz="1600" dirty="0" err="1">
                <a:solidFill>
                  <a:srgbClr val="000000"/>
                </a:solidFill>
                <a:latin typeface="Aptos" panose="020B0004020202020204" pitchFamily="34" charset="0"/>
              </a:rPr>
              <a:t>nanoemulsion</a:t>
            </a:r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 (Systane® Complete) lubricant eye drops </a:t>
            </a:r>
            <a:endParaRPr lang="zh-TW" altLang="en-US" sz="1600" dirty="0">
              <a:latin typeface="Aptos" panose="020B00040202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FA80496-B3DF-84CC-AC15-13A6D57B2137}"/>
              </a:ext>
            </a:extLst>
          </p:cNvPr>
          <p:cNvSpPr txBox="1"/>
          <p:nvPr/>
        </p:nvSpPr>
        <p:spPr>
          <a:xfrm>
            <a:off x="1310568" y="2096230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A total of 134 patients received treatment </a:t>
            </a:r>
            <a:endParaRPr lang="zh-TW" altLang="en-US" sz="1600" dirty="0">
              <a:latin typeface="Aptos" panose="020B0004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D89DAA2-3CC5-3C97-2039-9AD9743E7565}"/>
              </a:ext>
            </a:extLst>
          </p:cNvPr>
          <p:cNvSpPr txBox="1"/>
          <p:nvPr/>
        </p:nvSpPr>
        <p:spPr>
          <a:xfrm>
            <a:off x="1309618" y="2868997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Baseline (pre-dose) and 0 hours (i.e., immediately after dosing) in patients and at 4 (±1) and 8 (±1) hours post-dose on the telephone on the same day</a:t>
            </a:r>
            <a:endParaRPr lang="zh-TW" altLang="en-US" sz="1600" dirty="0">
              <a:latin typeface="Aptos" panose="020B00040202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530B2C-C64D-07F6-293B-027B739B7C8B}"/>
              </a:ext>
            </a:extLst>
          </p:cNvPr>
          <p:cNvSpPr txBox="1"/>
          <p:nvPr/>
        </p:nvSpPr>
        <p:spPr>
          <a:xfrm>
            <a:off x="1307367" y="3989563"/>
            <a:ext cx="609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Patients instilled one drop of PG-HPG Nano-emulsion in each eye</a:t>
            </a:r>
            <a:endParaRPr lang="zh-TW" altLang="en-US" sz="1600" dirty="0">
              <a:latin typeface="Aptos" panose="020B00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91CCC4-221A-9D27-DFCE-98CE57AE235F}"/>
              </a:ext>
            </a:extLst>
          </p:cNvPr>
          <p:cNvSpPr txBox="1"/>
          <p:nvPr/>
        </p:nvSpPr>
        <p:spPr>
          <a:xfrm>
            <a:off x="1314029" y="4862835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Patient-reported outcome (PRO) assessment using a Likert scale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Aptos" panose="020B0004020202020204" pitchFamily="34" charset="0"/>
              </a:rPr>
              <a:t>Dry eye symptom score (0-10) , Soothing sensation (0-10)</a:t>
            </a:r>
            <a:endParaRPr lang="zh-TW" altLang="en-US" sz="1600" dirty="0">
              <a:latin typeface="Aptos" panose="020B0004020202020204" pitchFamily="34" charset="0"/>
            </a:endParaRPr>
          </a:p>
        </p:txBody>
      </p:sp>
      <p:pic>
        <p:nvPicPr>
          <p:cNvPr id="26" name="Picture 61">
            <a:extLst>
              <a:ext uri="{FF2B5EF4-FFF2-40B4-BE49-F238E27FC236}">
                <a16:creationId xmlns:a16="http://schemas.microsoft.com/office/drawing/2014/main" id="{AEE45B37-C9EC-A6A5-1953-FC5AC6441D7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6014" y="237789"/>
            <a:ext cx="1042606" cy="45604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77542D61-261B-FBCB-BB69-972757D4ADCF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Clinical Ophthalmology 2020:14 3167–3177. doi:10.2147/OPTH.S263362.</a:t>
            </a:r>
          </a:p>
        </p:txBody>
      </p:sp>
    </p:spTree>
    <p:extLst>
      <p:ext uri="{BB962C8B-B14F-4D97-AF65-F5344CB8AC3E}">
        <p14:creationId xmlns:p14="http://schemas.microsoft.com/office/powerpoint/2010/main" val="156265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>
            <a:extLst>
              <a:ext uri="{FF2B5EF4-FFF2-40B4-BE49-F238E27FC236}">
                <a16:creationId xmlns:a16="http://schemas.microsoft.com/office/drawing/2014/main" id="{16873FE1-1B35-32C5-0619-D71AB5A3FB63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7215921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999" b="1" dirty="0">
                <a:solidFill>
                  <a:srgbClr val="92268F"/>
                </a:solidFill>
                <a:latin typeface="Aptos" panose="020B0004020202020204" pitchFamily="34" charset="0"/>
              </a:rPr>
              <a:t>To relieve symptoms of dry eye (Dry Eye Symptom Scores) </a:t>
            </a:r>
            <a:endParaRPr lang="zh-TW" altLang="en-US" sz="1999" dirty="0">
              <a:latin typeface="Aptos" panose="020B0004020202020204" pitchFamily="34" charset="0"/>
            </a:endParaRPr>
          </a:p>
        </p:txBody>
      </p:sp>
      <p:pic>
        <p:nvPicPr>
          <p:cNvPr id="26" name="Picture 61">
            <a:extLst>
              <a:ext uri="{FF2B5EF4-FFF2-40B4-BE49-F238E27FC236}">
                <a16:creationId xmlns:a16="http://schemas.microsoft.com/office/drawing/2014/main" id="{AEE45B37-C9EC-A6A5-1953-FC5AC644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6014" y="237789"/>
            <a:ext cx="1042606" cy="4560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DD0671-0793-4F29-15A4-3D04EEB06E01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Clinical Ophthalmology 2020:14 3167–3177. doi:10.2147/OPTH.S263362.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D5E23A-DF7D-A859-C9ED-400F3FE6B5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00" y="693838"/>
            <a:ext cx="6798390" cy="25911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6E149F-66F7-3FAC-927E-35D36915CF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00" y="3284984"/>
            <a:ext cx="7325566" cy="2384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6C857D2-8B46-FA03-5441-1B79B15FF92F}"/>
              </a:ext>
            </a:extLst>
          </p:cNvPr>
          <p:cNvSpPr txBox="1"/>
          <p:nvPr/>
        </p:nvSpPr>
        <p:spPr>
          <a:xfrm>
            <a:off x="8338378" y="1176770"/>
            <a:ext cx="3860557" cy="98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</a:t>
            </a:r>
            <a:r>
              <a:rPr lang="en-US" altLang="zh-TW" sz="19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</a:t>
            </a:r>
            <a:r>
              <a:rPr lang="en-US" altLang="zh-TW" sz="17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en-US" altLang="zh-TW" sz="1799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patients reported significant symptom relief through</a:t>
            </a:r>
            <a:r>
              <a:rPr lang="en-US" altLang="zh-TW" sz="1799" b="1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9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r>
              <a:rPr lang="en-US" altLang="zh-TW" sz="1799" b="1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hours</a:t>
            </a:r>
            <a:r>
              <a:rPr lang="en-US" altLang="zh-TW" sz="1799" spc="10" baseline="3000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1*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FED55A-F070-CD8C-F1E8-48F64EF416D4}"/>
              </a:ext>
            </a:extLst>
          </p:cNvPr>
          <p:cNvSpPr txBox="1"/>
          <p:nvPr/>
        </p:nvSpPr>
        <p:spPr>
          <a:xfrm>
            <a:off x="8338378" y="2505213"/>
            <a:ext cx="3860557" cy="1230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 </a:t>
            </a:r>
            <a:r>
              <a:rPr lang="en-US" altLang="zh-TW" sz="19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63</a:t>
            </a:r>
            <a:r>
              <a:rPr lang="en-US" altLang="zh-TW" sz="17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patients across </a:t>
            </a:r>
            <a:r>
              <a:rPr lang="en-US" altLang="zh-TW" sz="17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Dry Eye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sub-types reported significant relief after a single dose of Systane</a:t>
            </a:r>
            <a:r>
              <a:rPr lang="en-US" altLang="zh-TW" sz="1799" spc="10" baseline="3000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 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</a:t>
            </a:r>
            <a:r>
              <a:rPr lang="en-US" altLang="zh-TW" sz="1799" spc="10" baseline="3000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1*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altLang="zh-TW" sz="1799" spc="10" baseline="30000" dirty="0">
              <a:solidFill>
                <a:srgbClr val="6E2A8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 15">
            <a:extLst>
              <a:ext uri="{FF2B5EF4-FFF2-40B4-BE49-F238E27FC236}">
                <a16:creationId xmlns:a16="http://schemas.microsoft.com/office/drawing/2014/main" id="{C7F515DC-2BF7-3DF2-D323-CDAD4FCFB4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3648" y="1526088"/>
            <a:ext cx="161804" cy="224452"/>
          </a:xfrm>
          <a:prstGeom prst="rect">
            <a:avLst/>
          </a:prstGeom>
        </p:spPr>
      </p:pic>
      <p:pic>
        <p:nvPicPr>
          <p:cNvPr id="12" name="Image 15">
            <a:extLst>
              <a:ext uri="{FF2B5EF4-FFF2-40B4-BE49-F238E27FC236}">
                <a16:creationId xmlns:a16="http://schemas.microsoft.com/office/drawing/2014/main" id="{D2CE47FF-7FF5-A69D-D667-B3AEE4C05E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3648" y="2911990"/>
            <a:ext cx="161804" cy="224452"/>
          </a:xfrm>
          <a:prstGeom prst="rect">
            <a:avLst/>
          </a:prstGeom>
        </p:spPr>
      </p:pic>
      <p:pic>
        <p:nvPicPr>
          <p:cNvPr id="13" name="Image 15">
            <a:extLst>
              <a:ext uri="{FF2B5EF4-FFF2-40B4-BE49-F238E27FC236}">
                <a16:creationId xmlns:a16="http://schemas.microsoft.com/office/drawing/2014/main" id="{76D6E19D-C066-B6B8-13AF-E5ED467F9A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5220" y="4402039"/>
            <a:ext cx="161804" cy="22445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BA48C7D-8C15-8A08-2EEB-242B99BFF136}"/>
              </a:ext>
            </a:extLst>
          </p:cNvPr>
          <p:cNvSpPr txBox="1"/>
          <p:nvPr/>
        </p:nvSpPr>
        <p:spPr>
          <a:xfrm>
            <a:off x="8349446" y="4059353"/>
            <a:ext cx="3860557" cy="92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Especially better improvement in</a:t>
            </a:r>
          </a:p>
          <a:p>
            <a:pPr>
              <a:defRPr/>
            </a:pPr>
            <a:r>
              <a:rPr lang="en-US" altLang="zh-TW" sz="1799" b="1" spc="1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Evaporative and mixed type </a:t>
            </a: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dry</a:t>
            </a:r>
          </a:p>
          <a:p>
            <a:pPr>
              <a:defRPr/>
            </a:pP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Eye patients. </a:t>
            </a:r>
            <a:endParaRPr lang="en-US" altLang="zh-TW" sz="1799" spc="10" baseline="30000" dirty="0">
              <a:solidFill>
                <a:srgbClr val="6E2A8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5C9B2C2-6669-8A4B-0AB7-8B00709F978B}"/>
              </a:ext>
            </a:extLst>
          </p:cNvPr>
          <p:cNvSpPr/>
          <p:nvPr/>
        </p:nvSpPr>
        <p:spPr>
          <a:xfrm>
            <a:off x="2279576" y="908721"/>
            <a:ext cx="792088" cy="9338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6ED3346-8A4B-0296-B56B-C48EA581734B}"/>
              </a:ext>
            </a:extLst>
          </p:cNvPr>
          <p:cNvSpPr/>
          <p:nvPr/>
        </p:nvSpPr>
        <p:spPr>
          <a:xfrm>
            <a:off x="3520208" y="1526088"/>
            <a:ext cx="631577" cy="12548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723FAF7-D48B-1519-C9F4-08400F440DFF}"/>
              </a:ext>
            </a:extLst>
          </p:cNvPr>
          <p:cNvSpPr/>
          <p:nvPr/>
        </p:nvSpPr>
        <p:spPr>
          <a:xfrm>
            <a:off x="5843589" y="1442602"/>
            <a:ext cx="684460" cy="133832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3575E20-E8E0-5F78-5178-A5CBD414B881}"/>
              </a:ext>
            </a:extLst>
          </p:cNvPr>
          <p:cNvSpPr/>
          <p:nvPr/>
        </p:nvSpPr>
        <p:spPr>
          <a:xfrm>
            <a:off x="2927648" y="4375150"/>
            <a:ext cx="432049" cy="10985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1B658A1-8C62-0C31-161F-8A1AA11A00CD}"/>
              </a:ext>
            </a:extLst>
          </p:cNvPr>
          <p:cNvSpPr/>
          <p:nvPr/>
        </p:nvSpPr>
        <p:spPr>
          <a:xfrm>
            <a:off x="5171553" y="4293097"/>
            <a:ext cx="432049" cy="11806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1E73C66-5C2B-8085-10E6-C87E87F7B509}"/>
              </a:ext>
            </a:extLst>
          </p:cNvPr>
          <p:cNvSpPr/>
          <p:nvPr/>
        </p:nvSpPr>
        <p:spPr>
          <a:xfrm>
            <a:off x="7419104" y="4221089"/>
            <a:ext cx="432049" cy="12526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21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1">
            <a:extLst>
              <a:ext uri="{FF2B5EF4-FFF2-40B4-BE49-F238E27FC236}">
                <a16:creationId xmlns:a16="http://schemas.microsoft.com/office/drawing/2014/main" id="{AEE45B37-C9EC-A6A5-1953-FC5AC644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6014" y="237789"/>
            <a:ext cx="1042606" cy="4560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DD0671-0793-4F29-15A4-3D04EEB06E01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Clinical Ophthalmology 2020:14 3167–3177. doi:10.2147/OPTH.S263362.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C3C7D9C-6E93-FD50-D60A-92BC3DE9BB7F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7575961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999" b="1" dirty="0">
                <a:solidFill>
                  <a:srgbClr val="92268F"/>
                </a:solidFill>
                <a:latin typeface="Aptos" panose="020B0004020202020204" pitchFamily="34" charset="0"/>
              </a:rPr>
              <a:t>To improve patient’s ocular comfort (Soothing Sensation Scores) 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5E9C1E8-E088-0844-15AE-575EC20B4510}"/>
              </a:ext>
            </a:extLst>
          </p:cNvPr>
          <p:cNvGrpSpPr/>
          <p:nvPr/>
        </p:nvGrpSpPr>
        <p:grpSpPr>
          <a:xfrm>
            <a:off x="8872771" y="2373110"/>
            <a:ext cx="2359013" cy="3057869"/>
            <a:chOff x="7598222" y="1658154"/>
            <a:chExt cx="2359627" cy="3058666"/>
          </a:xfrm>
        </p:grpSpPr>
        <p:pic>
          <p:nvPicPr>
            <p:cNvPr id="8" name="Obraz 53" descr="Obraz zawierający jasne, szkło&#10;&#10;Opis wygenerowany automatycznie">
              <a:extLst>
                <a:ext uri="{FF2B5EF4-FFF2-40B4-BE49-F238E27FC236}">
                  <a16:creationId xmlns:a16="http://schemas.microsoft.com/office/drawing/2014/main" id="{01A4EA01-D49F-3670-7536-F359A887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222" y="1658154"/>
              <a:ext cx="2359627" cy="3058666"/>
            </a:xfrm>
            <a:prstGeom prst="rect">
              <a:avLst/>
            </a:prstGeom>
          </p:spPr>
        </p:pic>
        <p:pic>
          <p:nvPicPr>
            <p:cNvPr id="9" name="Obraz 37">
              <a:extLst>
                <a:ext uri="{FF2B5EF4-FFF2-40B4-BE49-F238E27FC236}">
                  <a16:creationId xmlns:a16="http://schemas.microsoft.com/office/drawing/2014/main" id="{B6E5320F-38F2-3237-4F22-51F53795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8777" y="1821116"/>
              <a:ext cx="726006" cy="1189601"/>
            </a:xfrm>
            <a:prstGeom prst="rect">
              <a:avLst/>
            </a:prstGeom>
          </p:spPr>
        </p:pic>
        <p:sp>
          <p:nvSpPr>
            <p:cNvPr id="10" name="Rectangle 36">
              <a:extLst>
                <a:ext uri="{FF2B5EF4-FFF2-40B4-BE49-F238E27FC236}">
                  <a16:creationId xmlns:a16="http://schemas.microsoft.com/office/drawing/2014/main" id="{64C90528-1190-FCE9-7E71-2C4F62722E20}"/>
                </a:ext>
              </a:extLst>
            </p:cNvPr>
            <p:cNvSpPr/>
            <p:nvPr/>
          </p:nvSpPr>
          <p:spPr>
            <a:xfrm>
              <a:off x="7798321" y="3594420"/>
              <a:ext cx="1959427" cy="434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799"/>
                </a:lnSpc>
                <a:spcBef>
                  <a:spcPts val="1200"/>
                </a:spcBef>
                <a:defRPr/>
              </a:pPr>
              <a:r>
                <a:rPr lang="en-US" sz="4999" b="1" spc="-200" dirty="0">
                  <a:solidFill>
                    <a:prstClr val="white"/>
                  </a:solidFill>
                  <a:latin typeface="Gotham Bold" pitchFamily="2" charset="0"/>
                  <a:cs typeface="Gotham Bold" pitchFamily="2" charset="0"/>
                </a:rPr>
                <a:t>80%</a:t>
              </a:r>
              <a:endParaRPr lang="en-US" sz="4999" spc="-200" dirty="0">
                <a:solidFill>
                  <a:prstClr val="white"/>
                </a:solidFill>
                <a:latin typeface="Gotham Bold" pitchFamily="2" charset="0"/>
                <a:ea typeface="Calibri" panose="020F0502020204030204" pitchFamily="34" charset="0"/>
                <a:cs typeface="Gotham Bold" pitchFamily="2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629BFB-7716-DD90-48A1-C403D1C2764D}"/>
              </a:ext>
            </a:extLst>
          </p:cNvPr>
          <p:cNvSpPr txBox="1"/>
          <p:nvPr/>
        </p:nvSpPr>
        <p:spPr>
          <a:xfrm>
            <a:off x="7685403" y="1250726"/>
            <a:ext cx="3301931" cy="1261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799" b="1" spc="10" dirty="0">
                <a:solidFill>
                  <a:srgbClr val="92268F"/>
                </a:solidFill>
                <a:latin typeface="Aptos" panose="020B0004020202020204" pitchFamily="34" charset="0"/>
                <a:cs typeface="Gotham Medium" pitchFamily="2" charset="0"/>
              </a:rPr>
              <a:t>Over </a:t>
            </a:r>
            <a:r>
              <a:rPr lang="en-US" altLang="zh-TW" sz="1999" b="1" spc="10" dirty="0">
                <a:solidFill>
                  <a:srgbClr val="FF0000"/>
                </a:solidFill>
                <a:latin typeface="Aptos" panose="020B0004020202020204" pitchFamily="34" charset="0"/>
                <a:cs typeface="Gotham Medium" pitchFamily="2" charset="0"/>
              </a:rPr>
              <a:t>80%</a:t>
            </a:r>
            <a:r>
              <a:rPr lang="en-US" altLang="zh-TW" sz="1799" b="1" spc="10" dirty="0">
                <a:solidFill>
                  <a:srgbClr val="92268F"/>
                </a:solidFill>
                <a:latin typeface="Aptos" panose="020B0004020202020204" pitchFamily="34" charset="0"/>
                <a:cs typeface="Gotham Medium" pitchFamily="2" charset="0"/>
              </a:rPr>
              <a:t> of patients reported Soothing Sensation through </a:t>
            </a:r>
            <a:r>
              <a:rPr lang="en-US" altLang="zh-TW" sz="1999" b="1" spc="10" dirty="0">
                <a:solidFill>
                  <a:srgbClr val="FF0000"/>
                </a:solidFill>
                <a:latin typeface="Aptos" panose="020B0004020202020204" pitchFamily="34" charset="0"/>
                <a:cs typeface="Gotham Medium" pitchFamily="2" charset="0"/>
              </a:rPr>
              <a:t>8hr</a:t>
            </a:r>
            <a:r>
              <a:rPr lang="en-US" altLang="zh-TW" sz="1799" b="1" spc="10" dirty="0">
                <a:solidFill>
                  <a:srgbClr val="92268F"/>
                </a:solidFill>
                <a:latin typeface="Aptos" panose="020B0004020202020204" pitchFamily="34" charset="0"/>
                <a:cs typeface="Gotham Medium" pitchFamily="2" charset="0"/>
              </a:rPr>
              <a:t> after a single dose of Systane Complete</a:t>
            </a:r>
            <a:r>
              <a:rPr lang="en-US" altLang="zh-TW" sz="1799" b="1" spc="10" baseline="30000" dirty="0">
                <a:solidFill>
                  <a:srgbClr val="92268F"/>
                </a:solidFill>
                <a:latin typeface="Aptos" panose="020B0004020202020204" pitchFamily="34" charset="0"/>
                <a:cs typeface="Gotham Medium" pitchFamily="2" charset="0"/>
              </a:rPr>
              <a:t>1</a:t>
            </a:r>
            <a:r>
              <a:rPr lang="en-US" altLang="zh-TW" sz="1799" spc="10" dirty="0">
                <a:solidFill>
                  <a:srgbClr val="92268F"/>
                </a:solidFill>
                <a:latin typeface="Aptos" panose="020B0004020202020204" pitchFamily="34" charset="0"/>
                <a:cs typeface="Gotham Medium" pitchFamily="2" charset="0"/>
              </a:rPr>
              <a:t>*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1D8D9BB-9514-2171-7BA3-356322B82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43" y="733436"/>
            <a:ext cx="6437219" cy="255154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BB6FBA4-26A4-D787-660D-4179FEE3EE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42" y="3321568"/>
            <a:ext cx="6835679" cy="2411688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FB46CB2-AA5A-E6E9-AB22-020AEA1AC88A}"/>
              </a:ext>
            </a:extLst>
          </p:cNvPr>
          <p:cNvSpPr/>
          <p:nvPr/>
        </p:nvSpPr>
        <p:spPr>
          <a:xfrm>
            <a:off x="2207568" y="1218870"/>
            <a:ext cx="4032448" cy="152433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1AF1A6C-9C65-1D51-8672-1CDDFB1220AE}"/>
              </a:ext>
            </a:extLst>
          </p:cNvPr>
          <p:cNvSpPr/>
          <p:nvPr/>
        </p:nvSpPr>
        <p:spPr>
          <a:xfrm>
            <a:off x="1271464" y="3992137"/>
            <a:ext cx="6120680" cy="140505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1">
            <a:extLst>
              <a:ext uri="{FF2B5EF4-FFF2-40B4-BE49-F238E27FC236}">
                <a16:creationId xmlns:a16="http://schemas.microsoft.com/office/drawing/2014/main" id="{AEE45B37-C9EC-A6A5-1953-FC5AC644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4"/>
          <a:stretch/>
        </p:blipFill>
        <p:spPr>
          <a:xfrm>
            <a:off x="10836014" y="237789"/>
            <a:ext cx="1042606" cy="4560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CDD0671-0793-4F29-15A4-3D04EEB06E01}"/>
              </a:ext>
            </a:extLst>
          </p:cNvPr>
          <p:cNvSpPr txBox="1"/>
          <p:nvPr/>
        </p:nvSpPr>
        <p:spPr>
          <a:xfrm>
            <a:off x="1631505" y="6491117"/>
            <a:ext cx="1055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400" dirty="0">
                <a:latin typeface="Aptos" panose="020B0004020202020204" pitchFamily="34" charset="0"/>
              </a:rPr>
              <a:t>Clinical Ophthalmology 2020:14 3167–3177. doi:10.2147/OPTH.S263362.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C3C7D9C-6E93-FD50-D60A-92BC3DE9BB7F}"/>
              </a:ext>
            </a:extLst>
          </p:cNvPr>
          <p:cNvSpPr txBox="1">
            <a:spLocks/>
          </p:cNvSpPr>
          <p:nvPr/>
        </p:nvSpPr>
        <p:spPr>
          <a:xfrm>
            <a:off x="896304" y="324909"/>
            <a:ext cx="7575961" cy="69556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999" b="1" dirty="0">
                <a:solidFill>
                  <a:srgbClr val="92268F"/>
                </a:solidFill>
                <a:latin typeface="Aptos" panose="020B0004020202020204" pitchFamily="34" charset="0"/>
              </a:rPr>
              <a:t>To minimize dissatisfaction (Tolerability Assessment Score)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6D80FE-ECA2-503C-859C-DD933D0FE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9" y="693838"/>
            <a:ext cx="5727607" cy="25587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B6ACB2-ABCB-19EA-9DDD-0766623D9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8" y="3252604"/>
            <a:ext cx="6840761" cy="2483350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6F7C543-C748-6AFA-9FB7-AEEDE06D15EE}"/>
              </a:ext>
            </a:extLst>
          </p:cNvPr>
          <p:cNvSpPr/>
          <p:nvPr/>
        </p:nvSpPr>
        <p:spPr>
          <a:xfrm>
            <a:off x="4367808" y="1041270"/>
            <a:ext cx="864096" cy="181166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5D7764C-8D3C-E96B-E514-BB55805828FA}"/>
              </a:ext>
            </a:extLst>
          </p:cNvPr>
          <p:cNvSpPr txBox="1"/>
          <p:nvPr/>
        </p:nvSpPr>
        <p:spPr>
          <a:xfrm>
            <a:off x="8329857" y="1650183"/>
            <a:ext cx="3860557" cy="646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 tolerated with very few dissatisfaction</a:t>
            </a:r>
          </a:p>
        </p:txBody>
      </p:sp>
      <p:pic>
        <p:nvPicPr>
          <p:cNvPr id="17" name="Image 15">
            <a:extLst>
              <a:ext uri="{FF2B5EF4-FFF2-40B4-BE49-F238E27FC236}">
                <a16:creationId xmlns:a16="http://schemas.microsoft.com/office/drawing/2014/main" id="{8D4EB08D-5579-E0BC-3490-5E0A2EAF9B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447" y="1855174"/>
            <a:ext cx="161804" cy="224452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BD16BC9-9014-BBA5-29C8-6D2A3B07864C}"/>
              </a:ext>
            </a:extLst>
          </p:cNvPr>
          <p:cNvSpPr/>
          <p:nvPr/>
        </p:nvSpPr>
        <p:spPr>
          <a:xfrm>
            <a:off x="2351584" y="3937408"/>
            <a:ext cx="360040" cy="14358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46244C-DE68-5CEB-C4E1-6A428F09F188}"/>
              </a:ext>
            </a:extLst>
          </p:cNvPr>
          <p:cNvSpPr txBox="1"/>
          <p:nvPr/>
        </p:nvSpPr>
        <p:spPr>
          <a:xfrm>
            <a:off x="8326639" y="2925965"/>
            <a:ext cx="3860558" cy="1476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799" spc="10" dirty="0">
                <a:solidFill>
                  <a:srgbClr val="5C2D8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smaller nano-sized lipid droplets make the emulsion formulation less opaque, improving ocular  surface coverage and minimizing blurring</a:t>
            </a:r>
          </a:p>
        </p:txBody>
      </p:sp>
      <p:pic>
        <p:nvPicPr>
          <p:cNvPr id="21" name="Image 15">
            <a:extLst>
              <a:ext uri="{FF2B5EF4-FFF2-40B4-BE49-F238E27FC236}">
                <a16:creationId xmlns:a16="http://schemas.microsoft.com/office/drawing/2014/main" id="{3B1E5F38-0198-179A-3C33-FCD76B7E92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2447" y="3552082"/>
            <a:ext cx="161804" cy="2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88a8e79-f960-4885-9548-44c027780baf}" enabled="1" method="Standard" siteId="{73561903-7c11-4927-809d-b9a31fda7d6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1875</Words>
  <Application>Microsoft Macintosh PowerPoint</Application>
  <PresentationFormat>Widescreen</PresentationFormat>
  <Paragraphs>143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BlinkMacSystemFont</vt:lpstr>
      <vt:lpstr>Gotham Bold</vt:lpstr>
      <vt:lpstr>Microsoft JhengHei UI</vt:lpstr>
      <vt:lpstr>PMingLiU</vt:lpstr>
      <vt:lpstr>Aptos</vt:lpstr>
      <vt:lpstr>Aptos Display</vt:lpstr>
      <vt:lpstr>Arial</vt:lpstr>
      <vt:lpstr>Open Sans</vt:lpstr>
      <vt:lpstr>Office Theme</vt:lpstr>
      <vt:lpstr>瞼板腺功能障礙的治療方式 – 補充脂質層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補充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Ke</dc:creator>
  <cp:lastModifiedBy>Kevin Ke</cp:lastModifiedBy>
  <cp:revision>1</cp:revision>
  <dcterms:created xsi:type="dcterms:W3CDTF">2025-02-13T14:58:52Z</dcterms:created>
  <dcterms:modified xsi:type="dcterms:W3CDTF">2025-02-13T15:00:46Z</dcterms:modified>
</cp:coreProperties>
</file>